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 id="2147483694" r:id="rId3"/>
    <p:sldMasterId id="2147483706" r:id="rId4"/>
    <p:sldMasterId id="2147483723" r:id="rId5"/>
    <p:sldMasterId id="2147483740" r:id="rId6"/>
  </p:sldMasterIdLst>
  <p:notesMasterIdLst>
    <p:notesMasterId r:id="rId91"/>
  </p:notesMasterIdLst>
  <p:sldIdLst>
    <p:sldId id="262" r:id="rId7"/>
    <p:sldId id="352" r:id="rId8"/>
    <p:sldId id="353" r:id="rId9"/>
    <p:sldId id="325" r:id="rId10"/>
    <p:sldId id="326" r:id="rId11"/>
    <p:sldId id="257" r:id="rId12"/>
    <p:sldId id="258" r:id="rId13"/>
    <p:sldId id="263" r:id="rId14"/>
    <p:sldId id="354" r:id="rId15"/>
    <p:sldId id="265" r:id="rId16"/>
    <p:sldId id="356" r:id="rId17"/>
    <p:sldId id="317" r:id="rId18"/>
    <p:sldId id="355" r:id="rId19"/>
    <p:sldId id="266" r:id="rId20"/>
    <p:sldId id="357" r:id="rId21"/>
    <p:sldId id="358" r:id="rId22"/>
    <p:sldId id="359" r:id="rId23"/>
    <p:sldId id="369" r:id="rId24"/>
    <p:sldId id="342" r:id="rId25"/>
    <p:sldId id="277" r:id="rId26"/>
    <p:sldId id="343" r:id="rId27"/>
    <p:sldId id="344" r:id="rId28"/>
    <p:sldId id="345" r:id="rId29"/>
    <p:sldId id="346" r:id="rId30"/>
    <p:sldId id="270" r:id="rId31"/>
    <p:sldId id="271" r:id="rId32"/>
    <p:sldId id="272" r:id="rId33"/>
    <p:sldId id="347" r:id="rId34"/>
    <p:sldId id="331" r:id="rId35"/>
    <p:sldId id="336" r:id="rId36"/>
    <p:sldId id="337" r:id="rId37"/>
    <p:sldId id="334" r:id="rId38"/>
    <p:sldId id="335" r:id="rId39"/>
    <p:sldId id="267" r:id="rId40"/>
    <p:sldId id="332" r:id="rId41"/>
    <p:sldId id="333" r:id="rId42"/>
    <p:sldId id="280" r:id="rId43"/>
    <p:sldId id="281" r:id="rId44"/>
    <p:sldId id="274" r:id="rId45"/>
    <p:sldId id="276" r:id="rId46"/>
    <p:sldId id="278" r:id="rId47"/>
    <p:sldId id="279" r:id="rId48"/>
    <p:sldId id="283" r:id="rId49"/>
    <p:sldId id="284" r:id="rId50"/>
    <p:sldId id="285" r:id="rId51"/>
    <p:sldId id="360" r:id="rId52"/>
    <p:sldId id="282" r:id="rId53"/>
    <p:sldId id="361" r:id="rId54"/>
    <p:sldId id="349" r:id="rId55"/>
    <p:sldId id="350" r:id="rId56"/>
    <p:sldId id="351" r:id="rId57"/>
    <p:sldId id="260" r:id="rId58"/>
    <p:sldId id="261" r:id="rId59"/>
    <p:sldId id="327" r:id="rId60"/>
    <p:sldId id="370" r:id="rId61"/>
    <p:sldId id="371" r:id="rId62"/>
    <p:sldId id="372" r:id="rId63"/>
    <p:sldId id="328" r:id="rId64"/>
    <p:sldId id="329" r:id="rId65"/>
    <p:sldId id="330" r:id="rId66"/>
    <p:sldId id="362" r:id="rId67"/>
    <p:sldId id="287" r:id="rId68"/>
    <p:sldId id="288" r:id="rId69"/>
    <p:sldId id="366" r:id="rId70"/>
    <p:sldId id="289" r:id="rId71"/>
    <p:sldId id="294" r:id="rId72"/>
    <p:sldId id="290" r:id="rId73"/>
    <p:sldId id="291" r:id="rId74"/>
    <p:sldId id="292" r:id="rId75"/>
    <p:sldId id="293" r:id="rId76"/>
    <p:sldId id="364" r:id="rId77"/>
    <p:sldId id="365" r:id="rId78"/>
    <p:sldId id="363" r:id="rId79"/>
    <p:sldId id="301" r:id="rId80"/>
    <p:sldId id="302" r:id="rId81"/>
    <p:sldId id="305" r:id="rId82"/>
    <p:sldId id="303" r:id="rId83"/>
    <p:sldId id="373" r:id="rId84"/>
    <p:sldId id="368" r:id="rId85"/>
    <p:sldId id="304" r:id="rId86"/>
    <p:sldId id="322" r:id="rId87"/>
    <p:sldId id="323" r:id="rId88"/>
    <p:sldId id="324" r:id="rId89"/>
    <p:sldId id="367"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94660"/>
  </p:normalViewPr>
  <p:slideViewPr>
    <p:cSldViewPr snapToGrid="0">
      <p:cViewPr varScale="1">
        <p:scale>
          <a:sx n="95" d="100"/>
          <a:sy n="95" d="100"/>
        </p:scale>
        <p:origin x="9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DDC2BC-6471-4C42-8550-D87FAF56FD1C}" type="doc">
      <dgm:prSet loTypeId="urn:microsoft.com/office/officeart/2005/8/layout/vList5" loCatId="list" qsTypeId="urn:microsoft.com/office/officeart/2005/8/quickstyle/3d1" qsCatId="3D" csTypeId="urn:microsoft.com/office/officeart/2005/8/colors/accent2_2" csCatId="accent2"/>
      <dgm:spPr/>
      <dgm:t>
        <a:bodyPr/>
        <a:lstStyle/>
        <a:p>
          <a:endParaRPr lang="en-US"/>
        </a:p>
      </dgm:t>
    </dgm:pt>
    <dgm:pt modelId="{C5AF4149-5F56-4015-86B1-BDAB87D709B1}">
      <dgm:prSet custT="1"/>
      <dgm:spPr/>
      <dgm:t>
        <a:bodyPr/>
        <a:lstStyle/>
        <a:p>
          <a:pPr rtl="0"/>
          <a:r>
            <a:rPr lang="en-US" sz="1800" b="1" i="1" dirty="0">
              <a:effectLst/>
            </a:rPr>
            <a:t>Sigmoid</a:t>
          </a:r>
          <a:r>
            <a:rPr lang="en-US" sz="1800" b="0" dirty="0"/>
            <a:t>.</a:t>
          </a:r>
          <a:endParaRPr lang="en-US" sz="1800" dirty="0"/>
        </a:p>
      </dgm:t>
    </dgm:pt>
    <dgm:pt modelId="{04CC4CD9-3231-47EA-A3E4-802FE33B54D0}" type="parTrans" cxnId="{91ABBF79-4A06-4D9C-80BA-9DB49B9BDED5}">
      <dgm:prSet/>
      <dgm:spPr/>
      <dgm:t>
        <a:bodyPr/>
        <a:lstStyle/>
        <a:p>
          <a:endParaRPr lang="en-US"/>
        </a:p>
      </dgm:t>
    </dgm:pt>
    <dgm:pt modelId="{BE4FDE57-6959-4482-B135-205000712DCA}" type="sibTrans" cxnId="{91ABBF79-4A06-4D9C-80BA-9DB49B9BDED5}">
      <dgm:prSet/>
      <dgm:spPr/>
      <dgm:t>
        <a:bodyPr/>
        <a:lstStyle/>
        <a:p>
          <a:endParaRPr lang="en-US"/>
        </a:p>
      </dgm:t>
    </dgm:pt>
    <dgm:pt modelId="{EB8C0728-C6E4-4AE6-9B29-9F07C33CF054}" type="pres">
      <dgm:prSet presAssocID="{08DDC2BC-6471-4C42-8550-D87FAF56FD1C}" presName="Name0" presStyleCnt="0">
        <dgm:presLayoutVars>
          <dgm:dir/>
          <dgm:animLvl val="lvl"/>
          <dgm:resizeHandles val="exact"/>
        </dgm:presLayoutVars>
      </dgm:prSet>
      <dgm:spPr/>
    </dgm:pt>
    <dgm:pt modelId="{B8FE43B0-AE11-47F8-B3EF-258A7A0FFD66}" type="pres">
      <dgm:prSet presAssocID="{C5AF4149-5F56-4015-86B1-BDAB87D709B1}" presName="linNode" presStyleCnt="0"/>
      <dgm:spPr/>
    </dgm:pt>
    <dgm:pt modelId="{A89332EF-E565-4D34-9394-1E432579E88F}" type="pres">
      <dgm:prSet presAssocID="{C5AF4149-5F56-4015-86B1-BDAB87D709B1}" presName="parentText" presStyleLbl="node1" presStyleIdx="0" presStyleCnt="1">
        <dgm:presLayoutVars>
          <dgm:chMax val="1"/>
          <dgm:bulletEnabled val="1"/>
        </dgm:presLayoutVars>
      </dgm:prSet>
      <dgm:spPr/>
    </dgm:pt>
  </dgm:ptLst>
  <dgm:cxnLst>
    <dgm:cxn modelId="{E9F2C319-D69C-4482-8EFB-5BEF7D4F747C}" type="presOf" srcId="{C5AF4149-5F56-4015-86B1-BDAB87D709B1}" destId="{A89332EF-E565-4D34-9394-1E432579E88F}" srcOrd="0" destOrd="0" presId="urn:microsoft.com/office/officeart/2005/8/layout/vList5"/>
    <dgm:cxn modelId="{91ABBF79-4A06-4D9C-80BA-9DB49B9BDED5}" srcId="{08DDC2BC-6471-4C42-8550-D87FAF56FD1C}" destId="{C5AF4149-5F56-4015-86B1-BDAB87D709B1}" srcOrd="0" destOrd="0" parTransId="{04CC4CD9-3231-47EA-A3E4-802FE33B54D0}" sibTransId="{BE4FDE57-6959-4482-B135-205000712DCA}"/>
    <dgm:cxn modelId="{23316492-9176-41AB-B38C-C3A842331C60}" type="presOf" srcId="{08DDC2BC-6471-4C42-8550-D87FAF56FD1C}" destId="{EB8C0728-C6E4-4AE6-9B29-9F07C33CF054}" srcOrd="0" destOrd="0" presId="urn:microsoft.com/office/officeart/2005/8/layout/vList5"/>
    <dgm:cxn modelId="{00AC6905-A391-4AE6-9D52-298E11648F23}" type="presParOf" srcId="{EB8C0728-C6E4-4AE6-9B29-9F07C33CF054}" destId="{B8FE43B0-AE11-47F8-B3EF-258A7A0FFD66}" srcOrd="0" destOrd="0" presId="urn:microsoft.com/office/officeart/2005/8/layout/vList5"/>
    <dgm:cxn modelId="{B171F14D-1E90-45AC-847B-D087715B3F03}" type="presParOf" srcId="{B8FE43B0-AE11-47F8-B3EF-258A7A0FFD66}" destId="{A89332EF-E565-4D34-9394-1E432579E88F}"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A937D7-BD63-45B3-846E-5FF31D2712B9}" type="doc">
      <dgm:prSet loTypeId="urn:microsoft.com/office/officeart/2005/8/layout/vList5" loCatId="list" qsTypeId="urn:microsoft.com/office/officeart/2005/8/quickstyle/3d1" qsCatId="3D" csTypeId="urn:microsoft.com/office/officeart/2005/8/colors/accent2_2" csCatId="accent2" phldr="1"/>
      <dgm:spPr/>
      <dgm:t>
        <a:bodyPr/>
        <a:lstStyle/>
        <a:p>
          <a:endParaRPr lang="en-US"/>
        </a:p>
      </dgm:t>
    </dgm:pt>
    <dgm:pt modelId="{D29DD1E9-E1E8-4D64-9A32-0B1A7AC14CB3}">
      <dgm:prSet custT="1"/>
      <dgm:spPr/>
      <dgm:t>
        <a:bodyPr/>
        <a:lstStyle/>
        <a:p>
          <a:pPr rtl="0"/>
          <a:r>
            <a:rPr lang="en-US" sz="1800" b="1" i="1" dirty="0"/>
            <a:t>RELU</a:t>
          </a:r>
          <a:r>
            <a:rPr lang="en-US" sz="1800" b="0" dirty="0"/>
            <a:t>.</a:t>
          </a:r>
          <a:endParaRPr lang="en-US" sz="1800" dirty="0"/>
        </a:p>
      </dgm:t>
    </dgm:pt>
    <dgm:pt modelId="{0BEF7B49-BB6E-4B08-9A69-952F990A3853}" type="parTrans" cxnId="{5C68A226-D241-4789-B43D-0C6DC52FB7BF}">
      <dgm:prSet/>
      <dgm:spPr/>
      <dgm:t>
        <a:bodyPr/>
        <a:lstStyle/>
        <a:p>
          <a:endParaRPr lang="en-US"/>
        </a:p>
      </dgm:t>
    </dgm:pt>
    <dgm:pt modelId="{99FCC36C-EB7B-4D5B-B656-298D5DA1027E}" type="sibTrans" cxnId="{5C68A226-D241-4789-B43D-0C6DC52FB7BF}">
      <dgm:prSet/>
      <dgm:spPr/>
      <dgm:t>
        <a:bodyPr/>
        <a:lstStyle/>
        <a:p>
          <a:endParaRPr lang="en-US"/>
        </a:p>
      </dgm:t>
    </dgm:pt>
    <dgm:pt modelId="{8855C970-109D-43EF-889D-CEBB19769FDA}" type="pres">
      <dgm:prSet presAssocID="{1AA937D7-BD63-45B3-846E-5FF31D2712B9}" presName="Name0" presStyleCnt="0">
        <dgm:presLayoutVars>
          <dgm:dir/>
          <dgm:animLvl val="lvl"/>
          <dgm:resizeHandles val="exact"/>
        </dgm:presLayoutVars>
      </dgm:prSet>
      <dgm:spPr/>
    </dgm:pt>
    <dgm:pt modelId="{AF8E94B7-3D53-408C-A092-6458D8679E1C}" type="pres">
      <dgm:prSet presAssocID="{D29DD1E9-E1E8-4D64-9A32-0B1A7AC14CB3}" presName="linNode" presStyleCnt="0"/>
      <dgm:spPr/>
    </dgm:pt>
    <dgm:pt modelId="{EA1D99F4-5BE0-423A-9930-E7DBD9D80312}" type="pres">
      <dgm:prSet presAssocID="{D29DD1E9-E1E8-4D64-9A32-0B1A7AC14CB3}" presName="parentText" presStyleLbl="node1" presStyleIdx="0" presStyleCnt="1" custScaleX="100455" custLinFactNeighborX="-4127">
        <dgm:presLayoutVars>
          <dgm:chMax val="1"/>
          <dgm:bulletEnabled val="1"/>
        </dgm:presLayoutVars>
      </dgm:prSet>
      <dgm:spPr/>
    </dgm:pt>
  </dgm:ptLst>
  <dgm:cxnLst>
    <dgm:cxn modelId="{5C68A226-D241-4789-B43D-0C6DC52FB7BF}" srcId="{1AA937D7-BD63-45B3-846E-5FF31D2712B9}" destId="{D29DD1E9-E1E8-4D64-9A32-0B1A7AC14CB3}" srcOrd="0" destOrd="0" parTransId="{0BEF7B49-BB6E-4B08-9A69-952F990A3853}" sibTransId="{99FCC36C-EB7B-4D5B-B656-298D5DA1027E}"/>
    <dgm:cxn modelId="{08DE678F-1C8B-48B1-A6BA-2FFA3F59D54D}" type="presOf" srcId="{1AA937D7-BD63-45B3-846E-5FF31D2712B9}" destId="{8855C970-109D-43EF-889D-CEBB19769FDA}" srcOrd="0" destOrd="0" presId="urn:microsoft.com/office/officeart/2005/8/layout/vList5"/>
    <dgm:cxn modelId="{07EF87ED-F594-41A0-B401-B8895F3B116B}" type="presOf" srcId="{D29DD1E9-E1E8-4D64-9A32-0B1A7AC14CB3}" destId="{EA1D99F4-5BE0-423A-9930-E7DBD9D80312}" srcOrd="0" destOrd="0" presId="urn:microsoft.com/office/officeart/2005/8/layout/vList5"/>
    <dgm:cxn modelId="{D960D8BB-8FFC-4FA6-B95F-C21A3BA774CE}" type="presParOf" srcId="{8855C970-109D-43EF-889D-CEBB19769FDA}" destId="{AF8E94B7-3D53-408C-A092-6458D8679E1C}" srcOrd="0" destOrd="0" presId="urn:microsoft.com/office/officeart/2005/8/layout/vList5"/>
    <dgm:cxn modelId="{C94754DE-EBAE-4FAE-B555-AF2757431E08}" type="presParOf" srcId="{AF8E94B7-3D53-408C-A092-6458D8679E1C}" destId="{EA1D99F4-5BE0-423A-9930-E7DBD9D80312}"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E8807E-FEAA-4CB9-A748-C12F5638B905}" type="doc">
      <dgm:prSet loTypeId="urn:microsoft.com/office/officeart/2005/8/layout/vList5" loCatId="list" qsTypeId="urn:microsoft.com/office/officeart/2005/8/quickstyle/3d1" qsCatId="3D" csTypeId="urn:microsoft.com/office/officeart/2005/8/colors/accent2_2" csCatId="accent2"/>
      <dgm:spPr/>
      <dgm:t>
        <a:bodyPr/>
        <a:lstStyle/>
        <a:p>
          <a:endParaRPr lang="en-US"/>
        </a:p>
      </dgm:t>
    </dgm:pt>
    <dgm:pt modelId="{39D1E155-9D4C-4B53-8EA2-8D19626405ED}">
      <dgm:prSet custT="1"/>
      <dgm:spPr/>
      <dgm:t>
        <a:bodyPr/>
        <a:lstStyle/>
        <a:p>
          <a:pPr rtl="0"/>
          <a:r>
            <a:rPr lang="en-US" sz="1800" b="1" i="0" dirty="0"/>
            <a:t>Binary cross entropy.</a:t>
          </a:r>
        </a:p>
      </dgm:t>
    </dgm:pt>
    <dgm:pt modelId="{E678BF5E-E55B-4485-BFAC-7FC3C37ECC4D}" type="parTrans" cxnId="{DA4C122D-E510-49D7-84DB-38EB683E1CC8}">
      <dgm:prSet/>
      <dgm:spPr/>
      <dgm:t>
        <a:bodyPr/>
        <a:lstStyle/>
        <a:p>
          <a:endParaRPr lang="en-US"/>
        </a:p>
      </dgm:t>
    </dgm:pt>
    <dgm:pt modelId="{1FD22980-BA7B-4111-A03B-B227B88D450C}" type="sibTrans" cxnId="{DA4C122D-E510-49D7-84DB-38EB683E1CC8}">
      <dgm:prSet/>
      <dgm:spPr/>
      <dgm:t>
        <a:bodyPr/>
        <a:lstStyle/>
        <a:p>
          <a:endParaRPr lang="en-US"/>
        </a:p>
      </dgm:t>
    </dgm:pt>
    <dgm:pt modelId="{BAF09F42-D54E-47CF-908B-FB93B5052673}" type="pres">
      <dgm:prSet presAssocID="{A0E8807E-FEAA-4CB9-A748-C12F5638B905}" presName="Name0" presStyleCnt="0">
        <dgm:presLayoutVars>
          <dgm:dir/>
          <dgm:animLvl val="lvl"/>
          <dgm:resizeHandles val="exact"/>
        </dgm:presLayoutVars>
      </dgm:prSet>
      <dgm:spPr/>
    </dgm:pt>
    <dgm:pt modelId="{28064183-A007-4555-A0D3-F1EF8E8D003A}" type="pres">
      <dgm:prSet presAssocID="{39D1E155-9D4C-4B53-8EA2-8D19626405ED}" presName="linNode" presStyleCnt="0"/>
      <dgm:spPr/>
    </dgm:pt>
    <dgm:pt modelId="{92A93C01-E315-4437-951E-2954E4CDF257}" type="pres">
      <dgm:prSet presAssocID="{39D1E155-9D4C-4B53-8EA2-8D19626405ED}" presName="parentText" presStyleLbl="node1" presStyleIdx="0" presStyleCnt="1" custLinFactNeighborX="-1709" custLinFactNeighborY="-14011">
        <dgm:presLayoutVars>
          <dgm:chMax val="1"/>
          <dgm:bulletEnabled val="1"/>
        </dgm:presLayoutVars>
      </dgm:prSet>
      <dgm:spPr/>
    </dgm:pt>
  </dgm:ptLst>
  <dgm:cxnLst>
    <dgm:cxn modelId="{C197A20E-E7AF-4913-B987-E45ECA0C2CBC}" type="presOf" srcId="{A0E8807E-FEAA-4CB9-A748-C12F5638B905}" destId="{BAF09F42-D54E-47CF-908B-FB93B5052673}" srcOrd="0" destOrd="0" presId="urn:microsoft.com/office/officeart/2005/8/layout/vList5"/>
    <dgm:cxn modelId="{DA4C122D-E510-49D7-84DB-38EB683E1CC8}" srcId="{A0E8807E-FEAA-4CB9-A748-C12F5638B905}" destId="{39D1E155-9D4C-4B53-8EA2-8D19626405ED}" srcOrd="0" destOrd="0" parTransId="{E678BF5E-E55B-4485-BFAC-7FC3C37ECC4D}" sibTransId="{1FD22980-BA7B-4111-A03B-B227B88D450C}"/>
    <dgm:cxn modelId="{35A172C8-9106-4602-90D1-494274E29BC0}" type="presOf" srcId="{39D1E155-9D4C-4B53-8EA2-8D19626405ED}" destId="{92A93C01-E315-4437-951E-2954E4CDF257}" srcOrd="0" destOrd="0" presId="urn:microsoft.com/office/officeart/2005/8/layout/vList5"/>
    <dgm:cxn modelId="{EEA8DA9D-9DAC-44AC-AC62-29E17E9133EE}" type="presParOf" srcId="{BAF09F42-D54E-47CF-908B-FB93B5052673}" destId="{28064183-A007-4555-A0D3-F1EF8E8D003A}" srcOrd="0" destOrd="0" presId="urn:microsoft.com/office/officeart/2005/8/layout/vList5"/>
    <dgm:cxn modelId="{E878436A-515B-4183-9280-4C02EE37F45C}" type="presParOf" srcId="{28064183-A007-4555-A0D3-F1EF8E8D003A}" destId="{92A93C01-E315-4437-951E-2954E4CDF257}"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2F0078-F2A9-4B2C-8E28-B612FBC9969F}" type="doc">
      <dgm:prSet loTypeId="urn:microsoft.com/office/officeart/2005/8/layout/vList5" loCatId="list" qsTypeId="urn:microsoft.com/office/officeart/2005/8/quickstyle/3d1" qsCatId="3D" csTypeId="urn:microsoft.com/office/officeart/2005/8/colors/accent2_2" csCatId="accent2"/>
      <dgm:spPr/>
      <dgm:t>
        <a:bodyPr/>
        <a:lstStyle/>
        <a:p>
          <a:endParaRPr lang="en-US"/>
        </a:p>
      </dgm:t>
    </dgm:pt>
    <dgm:pt modelId="{9B87C3FB-14F9-4A6A-9756-AE1A3C8F3FB7}">
      <dgm:prSet custT="1"/>
      <dgm:spPr/>
      <dgm:t>
        <a:bodyPr/>
        <a:lstStyle/>
        <a:p>
          <a:pPr rtl="0"/>
          <a:r>
            <a:rPr lang="en-US" sz="1800" b="1" i="0" dirty="0"/>
            <a:t>Categorical cross entropy.</a:t>
          </a:r>
        </a:p>
      </dgm:t>
    </dgm:pt>
    <dgm:pt modelId="{0ADD7F54-6E52-4601-B1F0-D7A9D4E9F87C}" type="parTrans" cxnId="{911F556D-34FB-4209-9408-018E38273D3C}">
      <dgm:prSet/>
      <dgm:spPr/>
      <dgm:t>
        <a:bodyPr/>
        <a:lstStyle/>
        <a:p>
          <a:endParaRPr lang="en-US"/>
        </a:p>
      </dgm:t>
    </dgm:pt>
    <dgm:pt modelId="{A3E1B4FC-7E01-47DA-8B70-4F333894CD46}" type="sibTrans" cxnId="{911F556D-34FB-4209-9408-018E38273D3C}">
      <dgm:prSet/>
      <dgm:spPr/>
      <dgm:t>
        <a:bodyPr/>
        <a:lstStyle/>
        <a:p>
          <a:endParaRPr lang="en-US"/>
        </a:p>
      </dgm:t>
    </dgm:pt>
    <dgm:pt modelId="{8A1C309A-3B98-44CF-84D6-EE790561F6FF}" type="pres">
      <dgm:prSet presAssocID="{A32F0078-F2A9-4B2C-8E28-B612FBC9969F}" presName="Name0" presStyleCnt="0">
        <dgm:presLayoutVars>
          <dgm:dir/>
          <dgm:animLvl val="lvl"/>
          <dgm:resizeHandles val="exact"/>
        </dgm:presLayoutVars>
      </dgm:prSet>
      <dgm:spPr/>
    </dgm:pt>
    <dgm:pt modelId="{AA129AEB-ECAE-4D89-8F00-3B8A350686D2}" type="pres">
      <dgm:prSet presAssocID="{9B87C3FB-14F9-4A6A-9756-AE1A3C8F3FB7}" presName="linNode" presStyleCnt="0"/>
      <dgm:spPr/>
    </dgm:pt>
    <dgm:pt modelId="{10E19817-FCAA-4C5C-844B-723B5719F06A}" type="pres">
      <dgm:prSet presAssocID="{9B87C3FB-14F9-4A6A-9756-AE1A3C8F3FB7}" presName="parentText" presStyleLbl="node1" presStyleIdx="0" presStyleCnt="1" custLinFactNeighborX="-15874" custLinFactNeighborY="14303">
        <dgm:presLayoutVars>
          <dgm:chMax val="1"/>
          <dgm:bulletEnabled val="1"/>
        </dgm:presLayoutVars>
      </dgm:prSet>
      <dgm:spPr/>
    </dgm:pt>
  </dgm:ptLst>
  <dgm:cxnLst>
    <dgm:cxn modelId="{633D0D48-2A9F-4973-8213-5FAF9E8B33A5}" type="presOf" srcId="{9B87C3FB-14F9-4A6A-9756-AE1A3C8F3FB7}" destId="{10E19817-FCAA-4C5C-844B-723B5719F06A}" srcOrd="0" destOrd="0" presId="urn:microsoft.com/office/officeart/2005/8/layout/vList5"/>
    <dgm:cxn modelId="{911F556D-34FB-4209-9408-018E38273D3C}" srcId="{A32F0078-F2A9-4B2C-8E28-B612FBC9969F}" destId="{9B87C3FB-14F9-4A6A-9756-AE1A3C8F3FB7}" srcOrd="0" destOrd="0" parTransId="{0ADD7F54-6E52-4601-B1F0-D7A9D4E9F87C}" sibTransId="{A3E1B4FC-7E01-47DA-8B70-4F333894CD46}"/>
    <dgm:cxn modelId="{2707B650-7113-4E0D-99B7-1AC5E79A0CC9}" type="presOf" srcId="{A32F0078-F2A9-4B2C-8E28-B612FBC9969F}" destId="{8A1C309A-3B98-44CF-84D6-EE790561F6FF}" srcOrd="0" destOrd="0" presId="urn:microsoft.com/office/officeart/2005/8/layout/vList5"/>
    <dgm:cxn modelId="{0552F857-3E60-4883-AA98-19305F0B3700}" type="presParOf" srcId="{8A1C309A-3B98-44CF-84D6-EE790561F6FF}" destId="{AA129AEB-ECAE-4D89-8F00-3B8A350686D2}" srcOrd="0" destOrd="0" presId="urn:microsoft.com/office/officeart/2005/8/layout/vList5"/>
    <dgm:cxn modelId="{4893F82C-0CF2-4347-8AD0-ADC7193E2D21}" type="presParOf" srcId="{AA129AEB-ECAE-4D89-8F00-3B8A350686D2}" destId="{10E19817-FCAA-4C5C-844B-723B5719F06A}"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9332EF-E565-4D34-9394-1E432579E88F}">
      <dsp:nvSpPr>
        <dsp:cNvPr id="0" name=""/>
        <dsp:cNvSpPr/>
      </dsp:nvSpPr>
      <dsp:spPr>
        <a:xfrm>
          <a:off x="1339399" y="0"/>
          <a:ext cx="1506824" cy="576262"/>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i="1" kern="1200" dirty="0">
              <a:effectLst/>
            </a:rPr>
            <a:t>Sigmoid</a:t>
          </a:r>
          <a:r>
            <a:rPr lang="en-US" sz="1800" b="0" kern="1200" dirty="0"/>
            <a:t>.</a:t>
          </a:r>
          <a:endParaRPr lang="en-US" sz="1800" kern="1200" dirty="0"/>
        </a:p>
      </dsp:txBody>
      <dsp:txXfrm>
        <a:off x="1367530" y="28131"/>
        <a:ext cx="1450562" cy="5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D99F4-5BE0-423A-9930-E7DBD9D80312}">
      <dsp:nvSpPr>
        <dsp:cNvPr id="0" name=""/>
        <dsp:cNvSpPr/>
      </dsp:nvSpPr>
      <dsp:spPr>
        <a:xfrm>
          <a:off x="1273783" y="0"/>
          <a:ext cx="1513678" cy="576262"/>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i="1" kern="1200" dirty="0"/>
            <a:t>RELU</a:t>
          </a:r>
          <a:r>
            <a:rPr lang="en-US" sz="1800" b="0" kern="1200" dirty="0"/>
            <a:t>.</a:t>
          </a:r>
          <a:endParaRPr lang="en-US" sz="1800" kern="1200" dirty="0"/>
        </a:p>
      </dsp:txBody>
      <dsp:txXfrm>
        <a:off x="1301914" y="28131"/>
        <a:ext cx="1457416" cy="5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A93C01-E315-4437-951E-2954E4CDF257}">
      <dsp:nvSpPr>
        <dsp:cNvPr id="0" name=""/>
        <dsp:cNvSpPr/>
      </dsp:nvSpPr>
      <dsp:spPr>
        <a:xfrm>
          <a:off x="1313647" y="0"/>
          <a:ext cx="1506824" cy="575699"/>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i="0" kern="1200" dirty="0"/>
            <a:t>Binary cross entropy.</a:t>
          </a:r>
        </a:p>
      </dsp:txBody>
      <dsp:txXfrm>
        <a:off x="1341750" y="28103"/>
        <a:ext cx="1450618" cy="5194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19817-FCAA-4C5C-844B-723B5719F06A}">
      <dsp:nvSpPr>
        <dsp:cNvPr id="0" name=""/>
        <dsp:cNvSpPr/>
      </dsp:nvSpPr>
      <dsp:spPr>
        <a:xfrm>
          <a:off x="1100204" y="787"/>
          <a:ext cx="1506822" cy="806057"/>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i="0" kern="1200" dirty="0"/>
            <a:t>Categorical cross entropy.</a:t>
          </a:r>
        </a:p>
      </dsp:txBody>
      <dsp:txXfrm>
        <a:off x="1139552" y="40135"/>
        <a:ext cx="1428126" cy="72736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C6E68-2070-462C-9554-29BE53335190}" type="datetimeFigureOut">
              <a:rPr lang="en-US" smtClean="0"/>
              <a:t>1/28/2020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211758-196C-49D6-87B0-B58A9C5A4140}" type="slidenum">
              <a:rPr lang="en-US" smtClean="0"/>
              <a:t>‹#›</a:t>
            </a:fld>
            <a:endParaRPr lang="en-US" dirty="0"/>
          </a:p>
        </p:txBody>
      </p:sp>
    </p:spTree>
    <p:extLst>
      <p:ext uri="{BB962C8B-B14F-4D97-AF65-F5344CB8AC3E}">
        <p14:creationId xmlns:p14="http://schemas.microsoft.com/office/powerpoint/2010/main" val="3906478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2D595B-290D-43A2-BDA8-5C07E0F97B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DD05C09-05F0-4151-8290-234D81A135E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934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7989F65-71CA-4D11-807D-4503B8EE62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CE1DB90-395D-4C7B-A959-B9830A18A0D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7680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2D052C-7007-4C89-965D-E755B72B19AB}"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500" baseline="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422715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56F93A-1847-4B86-88C4-3F4D2EC27960}"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53622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5AD35D-1477-4D14-BF2C-5A2CE81B1494}"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94381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99E57A-11B6-4E1F-9556-D250E780C71C}"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9391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F65F4B-D270-4838-B460-CB224321ED34}"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96681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1B3EF-607F-43E1-99C7-A0C9578F5251}"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664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34008A-B97D-4C26-9865-35162BB5DA81}"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6288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B334A7-E5FA-4BDB-A3E2-E744850781DF}"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7007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80348FEC-59F6-4C76-9CAF-20FD9F6BFAF8}"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23188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7E1DB42-5074-4F79-9089-2BBE2887DC95}"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160253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D64497E-E973-455A-B8A4-F454D2439728}"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54312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BBF236-E17E-4C45-9EEF-F4D81C60E0CC}"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500" baseline="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25892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AC6498C-F32C-4A5D-8829-FCCCB7510AA2}" type="datetime1">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3299696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89A5AC9-C405-4046-BBD0-546B99CFCD64}" type="datetime1">
              <a:rPr lang="en-US" smtClean="0"/>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41330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56CB4771-6841-48A3-8956-5B4DD72813BD}" type="datetime1">
              <a:rPr lang="en-US" smtClean="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738283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1F5C3-3460-4E2D-B3CD-BDDCFB6291EF}" type="datetime1">
              <a:rPr lang="en-US" smtClean="0"/>
              <a:t>1/28/2020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21020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dirty="0"/>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AC4B258-BD67-45FE-B159-3A5D45BD47A6}" type="datetime1">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310423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DF694C73-B123-4F0A-9481-60ECE14D768F}" type="datetime1">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789102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B9E8828-F281-484E-9AD4-FF2F88827D92}"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13817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2BB6676-19D1-4F18-BAC2-89E138B863B9}"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763711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0B93BF28-8E6F-464B-B9DB-3561B049E0E2}"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536699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AC75D26-0107-4EFD-980E-25F3540669CA}"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18067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A81FD-3109-45E9-9F08-FDF482BBF470}"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1624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CE17452-0387-45C4-ADF3-07C856B1B967}"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730459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B5D800-952F-4797-8A20-9DFD57555FEB}"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729265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FC114F1-952C-4979-BE25-7F8253807BA2}"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11570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3F33-07AA-49B6-8223-B26CFC3AFA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7E3AB9-A452-4E05-B455-1971D73717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F3F7E4-F3B7-42C0-AC04-BBF5B543B1AD}"/>
              </a:ext>
            </a:extLst>
          </p:cNvPr>
          <p:cNvSpPr>
            <a:spLocks noGrp="1"/>
          </p:cNvSpPr>
          <p:nvPr>
            <p:ph type="dt" sz="half" idx="10"/>
          </p:nvPr>
        </p:nvSpPr>
        <p:spPr/>
        <p:txBody>
          <a:bodyPr/>
          <a:lstStyle/>
          <a:p>
            <a:fld id="{E4DD0749-F09A-4E12-AD3B-6B8EC1745AC8}" type="datetime1">
              <a:rPr lang="en-US" smtClean="0"/>
              <a:t>1/28/2020</a:t>
            </a:fld>
            <a:endParaRPr lang="en-US" dirty="0"/>
          </a:p>
        </p:txBody>
      </p:sp>
      <p:sp>
        <p:nvSpPr>
          <p:cNvPr id="5" name="Footer Placeholder 4">
            <a:extLst>
              <a:ext uri="{FF2B5EF4-FFF2-40B4-BE49-F238E27FC236}">
                <a16:creationId xmlns:a16="http://schemas.microsoft.com/office/drawing/2014/main" id="{F0FACFC4-81D9-4422-BD89-F3BD57E321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9D16E4-F54B-46AC-AEC2-A7BC9164F89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1261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97CDC-A055-447E-8E24-75B558329E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20EFB7-93BA-406A-B600-3B6DF99213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A02F8-D952-406D-BBE4-00E9A3AAEAE4}"/>
              </a:ext>
            </a:extLst>
          </p:cNvPr>
          <p:cNvSpPr>
            <a:spLocks noGrp="1"/>
          </p:cNvSpPr>
          <p:nvPr>
            <p:ph type="dt" sz="half" idx="10"/>
          </p:nvPr>
        </p:nvSpPr>
        <p:spPr/>
        <p:txBody>
          <a:bodyPr/>
          <a:lstStyle/>
          <a:p>
            <a:fld id="{E3DC108B-7C0C-4811-A260-44CEC358DA0F}" type="datetime1">
              <a:rPr lang="en-US" smtClean="0"/>
              <a:t>1/28/2020</a:t>
            </a:fld>
            <a:endParaRPr lang="en-US" dirty="0"/>
          </a:p>
        </p:txBody>
      </p:sp>
      <p:sp>
        <p:nvSpPr>
          <p:cNvPr id="5" name="Footer Placeholder 4">
            <a:extLst>
              <a:ext uri="{FF2B5EF4-FFF2-40B4-BE49-F238E27FC236}">
                <a16:creationId xmlns:a16="http://schemas.microsoft.com/office/drawing/2014/main" id="{49DF033A-94BD-488F-A86B-D75B02966C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50D7A5-E4F5-43A9-9387-F2918406FD4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8482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DAA9B-C60F-4A4E-88AB-27C4CE290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D6346B-DB72-4626-8C7B-0807BC91F8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EF414F-44AA-487C-AE54-AE035C426A78}"/>
              </a:ext>
            </a:extLst>
          </p:cNvPr>
          <p:cNvSpPr>
            <a:spLocks noGrp="1"/>
          </p:cNvSpPr>
          <p:nvPr>
            <p:ph type="dt" sz="half" idx="10"/>
          </p:nvPr>
        </p:nvSpPr>
        <p:spPr/>
        <p:txBody>
          <a:bodyPr/>
          <a:lstStyle/>
          <a:p>
            <a:fld id="{C195E8CD-4712-4184-9DC2-9E7C32E74589}" type="datetime1">
              <a:rPr lang="en-US" smtClean="0"/>
              <a:t>1/28/2020</a:t>
            </a:fld>
            <a:endParaRPr lang="en-US" dirty="0"/>
          </a:p>
        </p:txBody>
      </p:sp>
      <p:sp>
        <p:nvSpPr>
          <p:cNvPr id="5" name="Footer Placeholder 4">
            <a:extLst>
              <a:ext uri="{FF2B5EF4-FFF2-40B4-BE49-F238E27FC236}">
                <a16:creationId xmlns:a16="http://schemas.microsoft.com/office/drawing/2014/main" id="{3F83B3CB-8747-4FCD-88A1-F687A2CF04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0ED3B2-BC6A-4CF7-866B-D61FD7BC178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7052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FB386-6C46-4DE0-AE2B-C026C19C10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FB8A7C-086F-4CB2-BCB8-E236284BBE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C5A837-F64D-4A32-B81A-27E7CB5FEE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BAA1E9-AC8A-4300-9AAC-7EF565E8B61A}"/>
              </a:ext>
            </a:extLst>
          </p:cNvPr>
          <p:cNvSpPr>
            <a:spLocks noGrp="1"/>
          </p:cNvSpPr>
          <p:nvPr>
            <p:ph type="dt" sz="half" idx="10"/>
          </p:nvPr>
        </p:nvSpPr>
        <p:spPr/>
        <p:txBody>
          <a:bodyPr/>
          <a:lstStyle/>
          <a:p>
            <a:fld id="{95DBB42B-C886-4A2B-865D-CB8587D1FCA7}" type="datetime1">
              <a:rPr lang="en-US" smtClean="0"/>
              <a:t>1/28/2020</a:t>
            </a:fld>
            <a:endParaRPr lang="en-US" dirty="0"/>
          </a:p>
        </p:txBody>
      </p:sp>
      <p:sp>
        <p:nvSpPr>
          <p:cNvPr id="6" name="Footer Placeholder 5">
            <a:extLst>
              <a:ext uri="{FF2B5EF4-FFF2-40B4-BE49-F238E27FC236}">
                <a16:creationId xmlns:a16="http://schemas.microsoft.com/office/drawing/2014/main" id="{85844A29-A83C-4B77-A558-6FCF9840D17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94E7ADE-7DF9-4D04-8A11-3F88A553D01B}"/>
              </a:ext>
            </a:extLst>
          </p:cNvPr>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968101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3D3D8-3264-47B0-BEA4-690C06CD51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BCE04-63F9-4B4F-918D-873D9A1ECC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A53DD2-24A2-4B3E-9A4D-5A60C41E39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9D25E3-44EE-47B1-9494-938E6D3510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AC985B-875D-4178-BB5E-8D30719B0F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FA61B3-AD4B-494C-8F61-78DF9134EB89}"/>
              </a:ext>
            </a:extLst>
          </p:cNvPr>
          <p:cNvSpPr>
            <a:spLocks noGrp="1"/>
          </p:cNvSpPr>
          <p:nvPr>
            <p:ph type="dt" sz="half" idx="10"/>
          </p:nvPr>
        </p:nvSpPr>
        <p:spPr/>
        <p:txBody>
          <a:bodyPr/>
          <a:lstStyle/>
          <a:p>
            <a:fld id="{66F855DA-CA81-4215-AEEA-737971F3EB3A}" type="datetime1">
              <a:rPr lang="en-US" smtClean="0"/>
              <a:t>1/28/2020</a:t>
            </a:fld>
            <a:endParaRPr lang="en-US" dirty="0"/>
          </a:p>
        </p:txBody>
      </p:sp>
      <p:sp>
        <p:nvSpPr>
          <p:cNvPr id="8" name="Footer Placeholder 7">
            <a:extLst>
              <a:ext uri="{FF2B5EF4-FFF2-40B4-BE49-F238E27FC236}">
                <a16:creationId xmlns:a16="http://schemas.microsoft.com/office/drawing/2014/main" id="{EAE32AA6-1480-48EE-AE36-BA5D735EF65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573BDA6-C53B-488A-9524-FCD9F2A7B2A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3512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B33FB-6AD9-44C5-979B-84D5EEDFD9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5DD515-2069-4508-8E49-67186D3C9776}"/>
              </a:ext>
            </a:extLst>
          </p:cNvPr>
          <p:cNvSpPr>
            <a:spLocks noGrp="1"/>
          </p:cNvSpPr>
          <p:nvPr>
            <p:ph type="dt" sz="half" idx="10"/>
          </p:nvPr>
        </p:nvSpPr>
        <p:spPr/>
        <p:txBody>
          <a:bodyPr/>
          <a:lstStyle/>
          <a:p>
            <a:fld id="{18B57103-E613-45D9-B881-F10AF7B2F022}" type="datetime1">
              <a:rPr lang="en-US" smtClean="0"/>
              <a:t>1/28/2020</a:t>
            </a:fld>
            <a:endParaRPr lang="en-US" dirty="0"/>
          </a:p>
        </p:txBody>
      </p:sp>
      <p:sp>
        <p:nvSpPr>
          <p:cNvPr id="4" name="Footer Placeholder 3">
            <a:extLst>
              <a:ext uri="{FF2B5EF4-FFF2-40B4-BE49-F238E27FC236}">
                <a16:creationId xmlns:a16="http://schemas.microsoft.com/office/drawing/2014/main" id="{20744BE0-C405-4E81-B245-B773BFBE793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3B8E2C6-FDE8-43E5-8DF1-74C02E1B8E0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4819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5745F5-8E80-45D9-8261-D36665830C67}"/>
              </a:ext>
            </a:extLst>
          </p:cNvPr>
          <p:cNvSpPr>
            <a:spLocks noGrp="1"/>
          </p:cNvSpPr>
          <p:nvPr>
            <p:ph type="dt" sz="half" idx="10"/>
          </p:nvPr>
        </p:nvSpPr>
        <p:spPr/>
        <p:txBody>
          <a:bodyPr/>
          <a:lstStyle/>
          <a:p>
            <a:fld id="{D5F506F7-CF11-4295-914C-19EAC5B3B4F8}" type="datetime1">
              <a:rPr lang="en-US" smtClean="0"/>
              <a:t>1/28/2020</a:t>
            </a:fld>
            <a:endParaRPr lang="en-US" dirty="0"/>
          </a:p>
        </p:txBody>
      </p:sp>
      <p:sp>
        <p:nvSpPr>
          <p:cNvPr id="3" name="Footer Placeholder 2">
            <a:extLst>
              <a:ext uri="{FF2B5EF4-FFF2-40B4-BE49-F238E27FC236}">
                <a16:creationId xmlns:a16="http://schemas.microsoft.com/office/drawing/2014/main" id="{ABF75606-AE2C-4F40-BF07-831C1344C7C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55240AD-9374-411C-8202-8AA62A2B38A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56996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64DB4B-2703-4231-8A6D-3C368ECB81BE}" type="datetime1">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930515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E643-C3E6-40B7-81F2-EA38D21942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A8EC1E-9579-49E0-B158-C6349A0EA9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AAC512-B623-493D-843B-B29255DB8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E19477-2F88-40C1-9F3B-E0B3704836E8}"/>
              </a:ext>
            </a:extLst>
          </p:cNvPr>
          <p:cNvSpPr>
            <a:spLocks noGrp="1"/>
          </p:cNvSpPr>
          <p:nvPr>
            <p:ph type="dt" sz="half" idx="10"/>
          </p:nvPr>
        </p:nvSpPr>
        <p:spPr/>
        <p:txBody>
          <a:bodyPr/>
          <a:lstStyle/>
          <a:p>
            <a:fld id="{5349EA98-581B-4C94-8E59-620470B740F1}" type="datetime1">
              <a:rPr lang="en-US" smtClean="0"/>
              <a:t>1/28/2020</a:t>
            </a:fld>
            <a:endParaRPr lang="en-US" dirty="0"/>
          </a:p>
        </p:txBody>
      </p:sp>
      <p:sp>
        <p:nvSpPr>
          <p:cNvPr id="6" name="Footer Placeholder 5">
            <a:extLst>
              <a:ext uri="{FF2B5EF4-FFF2-40B4-BE49-F238E27FC236}">
                <a16:creationId xmlns:a16="http://schemas.microsoft.com/office/drawing/2014/main" id="{0243E180-A3F2-4EF4-844B-C87BB3BC7EF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59DA6D2-11F7-4991-A5F0-17FC39EF7904}"/>
              </a:ext>
            </a:extLst>
          </p:cNvPr>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179493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C190-05FB-4736-A51E-A43A214A6E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B3F846-7A5A-44B5-AF8E-3C79687AA4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1A81532-51F4-4282-A14C-12D7E04AF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36CAFB-6BF2-4170-A591-2E3F9D508FC6}"/>
              </a:ext>
            </a:extLst>
          </p:cNvPr>
          <p:cNvSpPr>
            <a:spLocks noGrp="1"/>
          </p:cNvSpPr>
          <p:nvPr>
            <p:ph type="dt" sz="half" idx="10"/>
          </p:nvPr>
        </p:nvSpPr>
        <p:spPr/>
        <p:txBody>
          <a:bodyPr/>
          <a:lstStyle/>
          <a:p>
            <a:fld id="{902602C3-6D88-4909-9F26-12566D282E76}" type="datetime1">
              <a:rPr lang="en-US" smtClean="0"/>
              <a:t>1/28/2020</a:t>
            </a:fld>
            <a:endParaRPr lang="en-US" dirty="0"/>
          </a:p>
        </p:txBody>
      </p:sp>
      <p:sp>
        <p:nvSpPr>
          <p:cNvPr id="6" name="Footer Placeholder 5">
            <a:extLst>
              <a:ext uri="{FF2B5EF4-FFF2-40B4-BE49-F238E27FC236}">
                <a16:creationId xmlns:a16="http://schemas.microsoft.com/office/drawing/2014/main" id="{12077B0B-9981-4D46-B473-DFCE139289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F12331F-5878-413C-9896-299E178C197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646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EA7C4-F1C2-4E88-8AF7-8F0B5FD43B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ED8FBB-FBD8-49CF-A3BD-26A1DE248F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F0C714-547B-455A-B148-378BE737C61B}"/>
              </a:ext>
            </a:extLst>
          </p:cNvPr>
          <p:cNvSpPr>
            <a:spLocks noGrp="1"/>
          </p:cNvSpPr>
          <p:nvPr>
            <p:ph type="dt" sz="half" idx="10"/>
          </p:nvPr>
        </p:nvSpPr>
        <p:spPr/>
        <p:txBody>
          <a:bodyPr/>
          <a:lstStyle/>
          <a:p>
            <a:fld id="{130B69F5-59E7-474A-BD27-C17FB177990C}" type="datetime1">
              <a:rPr lang="en-US" smtClean="0"/>
              <a:t>1/28/2020</a:t>
            </a:fld>
            <a:endParaRPr lang="en-US" dirty="0"/>
          </a:p>
        </p:txBody>
      </p:sp>
      <p:sp>
        <p:nvSpPr>
          <p:cNvPr id="5" name="Footer Placeholder 4">
            <a:extLst>
              <a:ext uri="{FF2B5EF4-FFF2-40B4-BE49-F238E27FC236}">
                <a16:creationId xmlns:a16="http://schemas.microsoft.com/office/drawing/2014/main" id="{AFF33825-180A-43F7-90C8-81B7B7A63E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B36BA8D-467A-47EA-A024-C933DCA0CB98}"/>
              </a:ext>
            </a:extLst>
          </p:cNvPr>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763833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03E89F-FC2F-490B-A1DC-3ADD16A1EE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8FC281-71B6-443C-ACDC-9EC1701BB7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19D0F2-AEF4-4F90-A51B-D6798524C945}"/>
              </a:ext>
            </a:extLst>
          </p:cNvPr>
          <p:cNvSpPr>
            <a:spLocks noGrp="1"/>
          </p:cNvSpPr>
          <p:nvPr>
            <p:ph type="dt" sz="half" idx="10"/>
          </p:nvPr>
        </p:nvSpPr>
        <p:spPr/>
        <p:txBody>
          <a:bodyPr/>
          <a:lstStyle/>
          <a:p>
            <a:fld id="{9A2E3E3C-A537-4F4E-9334-B980E415CF16}" type="datetime1">
              <a:rPr lang="en-US" smtClean="0"/>
              <a:t>1/28/2020</a:t>
            </a:fld>
            <a:endParaRPr lang="en-US" dirty="0"/>
          </a:p>
        </p:txBody>
      </p:sp>
      <p:sp>
        <p:nvSpPr>
          <p:cNvPr id="5" name="Footer Placeholder 4">
            <a:extLst>
              <a:ext uri="{FF2B5EF4-FFF2-40B4-BE49-F238E27FC236}">
                <a16:creationId xmlns:a16="http://schemas.microsoft.com/office/drawing/2014/main" id="{49D167B3-D555-4ABB-9329-E0302F0C10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3C755F-AC5A-4A89-A959-2641EFA2CD3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3382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9DE604-62F5-4A18-81CD-D7211ABB426D}"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450106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20D8FA-1C07-4A29-A928-80C5A19F8B44}"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9715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4F6D37-CDF6-44D9-9F67-5E662F1CB177}"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768357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D31D7A-7DD2-40A6-8622-9F41A2FECC72}" type="datetime1">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0425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AD71B4-4B03-4141-B60F-08268E30BB5B}" type="datetime1">
              <a:rPr lang="en-US" smtClean="0"/>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680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0204FA-D030-4452-A035-1947C5F86837}" type="datetime1">
              <a:rPr lang="en-US" smtClean="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1519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2522A9-68D9-46CB-8DED-29295FA335E0}" type="datetime1">
              <a:rPr lang="en-US" smtClean="0"/>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788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41B5CB-2ECB-4D9B-95EF-B7EBBC208FE2}" type="datetime1">
              <a:rPr lang="en-US" smtClean="0"/>
              <a:t>1/28/2020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09452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3817C2-1960-462B-85EA-E406F85B9803}" type="datetime1">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799820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245130-CC41-4281-8953-BA686704EB9E}" type="datetime1">
              <a:rPr lang="en-US" smtClean="0"/>
              <a:t>1/28/2020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20083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617603-88DF-4707-9ADC-9C70E06EA57E}"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80850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AE01EC-C3A2-48A0-81DD-527B59EF4BE2}"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94763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3AE2F-B82B-45F0-B189-54EA549C6C2C}"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2083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FAE9EB-4FEB-4B19-9AA3-BAAF9BF2D8F1}"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90056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869797-D755-4935-9A8C-FAB7CAE4F290}"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3823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9BD7A7-EA7D-40E0-827E-7CA4F68F4024}"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6508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2AD379-040D-4247-A914-673AE332E008}"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69367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17151E-0236-4AE3-88D3-456846C634E6}" type="datetime1">
              <a:rPr lang="en-US" smtClean="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387054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A02D74DA-9400-49B5-B875-616D8F48C329}"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77357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8F41878-0985-41CB-A4E5-DBD2E9CA4839}"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18446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2BEB4B50-FF6D-4EAF-841C-A38770AD5433}"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823418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959CE02-FD1B-4AD0-9BC0-266EB9844B0E}" type="datetime1">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4277701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69A3F31D-8646-4ED2-A268-21B9D3FA9407}" type="datetime1">
              <a:rPr lang="en-US" smtClean="0"/>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48133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2D18B77-2107-4475-A482-3804F1B275BA}" type="datetime1">
              <a:rPr lang="en-US" smtClean="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76303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F1165D-4C32-4DB4-898F-7E24A35019AE}" type="datetime1">
              <a:rPr lang="en-US" smtClean="0"/>
              <a:t>1/28/2020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35797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dirty="0"/>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0476C88-78F5-473B-9431-824042338E1D}" type="datetime1">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3843316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C591492-3871-4B81-9F61-40D459B711B4}" type="datetime1">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1226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2A812450-0624-4C50-978F-AE7E076AFFC8}"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45608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9021-682B-4FED-9C3F-2453044C1486}" type="datetime1">
              <a:rPr lang="en-US" smtClean="0"/>
              <a:t>1/28/2020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94882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18A93F3-A3F6-4A4B-8335-4D7B5D795AC4}"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5198124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4C03446-4965-4FA2-A8B4-902F25DA086B}"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448698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B789C92-133E-4B46-A771-88AD3F0FEF3A}"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30775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1125D67-51DC-4946-9ADB-B62196DA1F66}"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55471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949276C-AB7A-4D19-A701-21A6572CFCAB}"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6143497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B8B9386-6D6B-4D4D-8447-C0D8FC44F65C}"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43029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496438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9961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9838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25131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47BF6-C21E-4942-A732-61D87166EE8B}" type="datetime1">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74832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78194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5889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1490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955291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1/28/2020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1232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5193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007022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8460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719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814560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73D479-07DF-4534-AF65-C18C2D04B34E}" type="datetime1">
              <a:rPr lang="en-US" smtClean="0"/>
              <a:t>1/28/2020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32293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9262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44452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theme" Target="../theme/theme5.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theme" Target="../theme/theme6.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4786017-7738-4ACD-90C1-93FCAC914BFB}" type="datetime1">
              <a:rPr lang="en-US" smtClean="0"/>
              <a:t>1/28/2020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1500" baseline="0">
                <a:solidFill>
                  <a:schemeClr val="accent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93412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EF8C9C9-8B6C-4B6F-8A33-12A24D5AA7E6}" type="datetime1">
              <a:rPr lang="en-US" smtClean="0"/>
              <a:t>1/28/2020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16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988804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D82AFB-DEFA-42A5-9782-F9655742D9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09D9F-A33A-431B-BE2E-2F1EC963D0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F51E5-B063-4C59-980E-2FCA5D8EE2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9890E2-35D8-480F-B13A-300F63559B81}" type="datetime1">
              <a:rPr lang="en-US" smtClean="0"/>
              <a:t>1/28/2020</a:t>
            </a:fld>
            <a:endParaRPr lang="en-US" dirty="0"/>
          </a:p>
        </p:txBody>
      </p:sp>
      <p:sp>
        <p:nvSpPr>
          <p:cNvPr id="5" name="Footer Placeholder 4">
            <a:extLst>
              <a:ext uri="{FF2B5EF4-FFF2-40B4-BE49-F238E27FC236}">
                <a16:creationId xmlns:a16="http://schemas.microsoft.com/office/drawing/2014/main" id="{D0E8C140-1A6E-4A5D-9656-29A73E02BB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6FE81C6-D13B-41DD-AFE7-A390FBC279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703219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BD5205-C05D-406A-A5C1-2C138F0D0E1E}" type="datetime1">
              <a:rPr lang="en-US" smtClean="0"/>
              <a:t>1/28/2020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91919873"/>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F0A3302-4E28-4A43-A961-D51D39829232}" type="datetime1">
              <a:rPr lang="en-US" smtClean="0"/>
              <a:t>1/28/2020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4078899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D291B17-9318-49DB-B28B-6E5994AE9581}" type="datetime1">
              <a:rPr lang="en-US" smtClean="0"/>
              <a:t>1/28/2020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751069"/>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24.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23.png"/><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33.png"/><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32.png"/><Relationship Id="rId2" Type="http://schemas.openxmlformats.org/officeDocument/2006/relationships/diagramData" Target="../diagrams/data3.xml"/><Relationship Id="rId1" Type="http://schemas.openxmlformats.org/officeDocument/2006/relationships/slideLayout" Target="../slideLayouts/slideLayout21.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1.xml"/><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8.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 Id="rId5" Type="http://schemas.openxmlformats.org/officeDocument/2006/relationships/image" Target="../media/image72.jpg"/><Relationship Id="rId4" Type="http://schemas.openxmlformats.org/officeDocument/2006/relationships/image" Target="../media/image7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CECF-59D5-424F-87CE-D07ED4196275}"/>
              </a:ext>
            </a:extLst>
          </p:cNvPr>
          <p:cNvSpPr>
            <a:spLocks noGrp="1"/>
          </p:cNvSpPr>
          <p:nvPr>
            <p:ph type="ctrTitle"/>
          </p:nvPr>
        </p:nvSpPr>
        <p:spPr>
          <a:xfrm>
            <a:off x="1289113" y="437180"/>
            <a:ext cx="7766936" cy="1646302"/>
          </a:xfrm>
        </p:spPr>
        <p:txBody>
          <a:bodyPr/>
          <a:lstStyle/>
          <a:p>
            <a:pPr algn="l"/>
            <a:r>
              <a:rPr lang="en-GB" sz="3600" b="1" dirty="0">
                <a:effectLst>
                  <a:outerShdw blurRad="38100" dist="38100" dir="2700000" algn="tl">
                    <a:srgbClr val="000000">
                      <a:alpha val="43137"/>
                    </a:srgbClr>
                  </a:outerShdw>
                </a:effectLst>
              </a:rPr>
              <a:t>Neural Network-based Hardware Implementation for Object Detection in Autonomous Driving</a:t>
            </a:r>
          </a:p>
        </p:txBody>
      </p:sp>
      <p:sp>
        <p:nvSpPr>
          <p:cNvPr id="3" name="Subtitle 2">
            <a:extLst>
              <a:ext uri="{FF2B5EF4-FFF2-40B4-BE49-F238E27FC236}">
                <a16:creationId xmlns:a16="http://schemas.microsoft.com/office/drawing/2014/main" id="{2405D35A-F3F9-46B3-A230-ACDEFD886F8E}"/>
              </a:ext>
            </a:extLst>
          </p:cNvPr>
          <p:cNvSpPr>
            <a:spLocks noGrp="1"/>
          </p:cNvSpPr>
          <p:nvPr>
            <p:ph type="subTitle" idx="1"/>
          </p:nvPr>
        </p:nvSpPr>
        <p:spPr>
          <a:xfrm>
            <a:off x="1507067" y="2241605"/>
            <a:ext cx="7766936" cy="1096899"/>
          </a:xfrm>
        </p:spPr>
        <p:txBody>
          <a:bodyPr>
            <a:noAutofit/>
          </a:bodyPr>
          <a:lstStyle/>
          <a:p>
            <a:pPr algn="ctr"/>
            <a:r>
              <a:rPr lang="en-US" sz="2000" b="1" dirty="0">
                <a:solidFill>
                  <a:schemeClr val="accent1"/>
                </a:solidFill>
                <a:effectLst>
                  <a:outerShdw blurRad="38100" dist="38100" dir="2700000" algn="tl">
                    <a:srgbClr val="000000">
                      <a:alpha val="43137"/>
                    </a:srgbClr>
                  </a:outerShdw>
                </a:effectLst>
                <a:latin typeface="+mj-lt"/>
                <a:ea typeface="+mj-ea"/>
                <a:cs typeface="+mj-cs"/>
              </a:rPr>
              <a:t>Supervised by:</a:t>
            </a:r>
          </a:p>
          <a:p>
            <a:pPr algn="ctr"/>
            <a:br>
              <a:rPr lang="en-US" sz="2000" b="1" dirty="0">
                <a:solidFill>
                  <a:schemeClr val="accent1"/>
                </a:solidFill>
                <a:effectLst>
                  <a:outerShdw blurRad="38100" dist="38100" dir="2700000" algn="tl">
                    <a:srgbClr val="000000">
                      <a:alpha val="43137"/>
                    </a:srgbClr>
                  </a:outerShdw>
                </a:effectLst>
                <a:latin typeface="+mj-lt"/>
                <a:ea typeface="+mj-ea"/>
                <a:cs typeface="+mj-cs"/>
              </a:rPr>
            </a:br>
            <a:r>
              <a:rPr lang="en-US" sz="2000" b="1" dirty="0">
                <a:solidFill>
                  <a:schemeClr val="accent1"/>
                </a:solidFill>
                <a:effectLst>
                  <a:outerShdw blurRad="38100" dist="38100" dir="2700000" algn="tl">
                    <a:srgbClr val="000000">
                      <a:alpha val="43137"/>
                    </a:srgbClr>
                  </a:outerShdw>
                </a:effectLst>
                <a:latin typeface="+mj-lt"/>
                <a:ea typeface="+mj-ea"/>
                <a:cs typeface="+mj-cs"/>
              </a:rPr>
              <a:t>Dr. Khaled Salah</a:t>
            </a:r>
          </a:p>
          <a:p>
            <a:pPr algn="ctr"/>
            <a:r>
              <a:rPr lang="en-US" sz="2000" b="1" dirty="0">
                <a:solidFill>
                  <a:schemeClr val="accent1"/>
                </a:solidFill>
                <a:effectLst>
                  <a:outerShdw blurRad="38100" dist="38100" dir="2700000" algn="tl">
                    <a:srgbClr val="000000">
                      <a:alpha val="43137"/>
                    </a:srgbClr>
                  </a:outerShdw>
                </a:effectLst>
                <a:latin typeface="+mj-lt"/>
                <a:ea typeface="+mj-ea"/>
                <a:cs typeface="+mj-cs"/>
              </a:rPr>
              <a:t>Dr. Mohamed Desoukky</a:t>
            </a:r>
            <a:endParaRPr lang="en-GB" sz="2000" b="1" dirty="0">
              <a:solidFill>
                <a:schemeClr val="accent1"/>
              </a:solidFill>
              <a:effectLst>
                <a:outerShdw blurRad="38100" dist="38100" dir="2700000" algn="tl">
                  <a:srgbClr val="000000">
                    <a:alpha val="43137"/>
                  </a:srgbClr>
                </a:outerShdw>
              </a:effectLst>
              <a:latin typeface="+mj-lt"/>
              <a:ea typeface="+mj-ea"/>
              <a:cs typeface="+mj-cs"/>
            </a:endParaRPr>
          </a:p>
        </p:txBody>
      </p:sp>
      <p:sp>
        <p:nvSpPr>
          <p:cNvPr id="4" name="Subtitle 2">
            <a:extLst>
              <a:ext uri="{FF2B5EF4-FFF2-40B4-BE49-F238E27FC236}">
                <a16:creationId xmlns:a16="http://schemas.microsoft.com/office/drawing/2014/main" id="{53892B2E-6433-4195-9716-1A4F1F2183EC}"/>
              </a:ext>
            </a:extLst>
          </p:cNvPr>
          <p:cNvSpPr txBox="1">
            <a:spLocks/>
          </p:cNvSpPr>
          <p:nvPr/>
        </p:nvSpPr>
        <p:spPr>
          <a:xfrm>
            <a:off x="1444314" y="4124115"/>
            <a:ext cx="7766936" cy="1096899"/>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lang="en-US" sz="2000" b="1" dirty="0">
                <a:solidFill>
                  <a:schemeClr val="accent1"/>
                </a:solidFill>
                <a:effectLst>
                  <a:outerShdw blurRad="38100" dist="38100" dir="2700000" algn="tl">
                    <a:srgbClr val="000000">
                      <a:alpha val="43137"/>
                    </a:srgbClr>
                  </a:outerShdw>
                </a:effectLst>
                <a:latin typeface="+mj-lt"/>
                <a:ea typeface="+mj-ea"/>
                <a:cs typeface="+mj-cs"/>
              </a:rPr>
              <a:t>Done by:</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1-Ramy Osama</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2-Ahmed Yahia</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3-Zyad Mahmoud</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4-Rofida Osama</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5-Omar Khaled</a:t>
            </a:r>
          </a:p>
        </p:txBody>
      </p:sp>
      <p:sp>
        <p:nvSpPr>
          <p:cNvPr id="5" name="Slide Number Placeholder 4">
            <a:extLst>
              <a:ext uri="{FF2B5EF4-FFF2-40B4-BE49-F238E27FC236}">
                <a16:creationId xmlns:a16="http://schemas.microsoft.com/office/drawing/2014/main" id="{518F1E4D-E561-45BE-8CA5-B8192F574A3C}"/>
              </a:ext>
            </a:extLst>
          </p:cNvPr>
          <p:cNvSpPr>
            <a:spLocks noGrp="1"/>
          </p:cNvSpPr>
          <p:nvPr>
            <p:ph type="sldNum" sz="quarter" idx="12"/>
          </p:nvPr>
        </p:nvSpPr>
        <p:spPr>
          <a:xfrm>
            <a:off x="8590664" y="6148939"/>
            <a:ext cx="68333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7" name="Picture 6" descr="A picture containing drawing&#10;&#10;Description automatically generated">
            <a:extLst>
              <a:ext uri="{FF2B5EF4-FFF2-40B4-BE49-F238E27FC236}">
                <a16:creationId xmlns:a16="http://schemas.microsoft.com/office/drawing/2014/main" id="{702B4A52-C6F0-474A-8B27-1E2994699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362" y="2263270"/>
            <a:ext cx="1743635" cy="1743635"/>
          </a:xfrm>
          <a:prstGeom prst="rect">
            <a:avLst/>
          </a:prstGeom>
        </p:spPr>
      </p:pic>
      <p:pic>
        <p:nvPicPr>
          <p:cNvPr id="9" name="Picture 8" descr="A picture containing knife&#10;&#10;Description automatically generated">
            <a:extLst>
              <a:ext uri="{FF2B5EF4-FFF2-40B4-BE49-F238E27FC236}">
                <a16:creationId xmlns:a16="http://schemas.microsoft.com/office/drawing/2014/main" id="{398BFFFB-9A3B-4DF1-BE2B-2619CB3F3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1039" y="2200817"/>
            <a:ext cx="1619250" cy="1638300"/>
          </a:xfrm>
          <a:prstGeom prst="rect">
            <a:avLst/>
          </a:prstGeom>
        </p:spPr>
      </p:pic>
    </p:spTree>
    <p:extLst>
      <p:ext uri="{BB962C8B-B14F-4D97-AF65-F5344CB8AC3E}">
        <p14:creationId xmlns:p14="http://schemas.microsoft.com/office/powerpoint/2010/main" val="1541430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AC436A-0FDE-487C-8864-64B0FD58CFFA}"/>
              </a:ext>
            </a:extLst>
          </p:cNvPr>
          <p:cNvSpPr>
            <a:spLocks noGrp="1"/>
          </p:cNvSpPr>
          <p:nvPr>
            <p:ph idx="1"/>
          </p:nvPr>
        </p:nvSpPr>
        <p:spPr/>
        <p:txBody>
          <a:bodyPr/>
          <a:lstStyle/>
          <a:p>
            <a:pPr marL="0" indent="0">
              <a:buNone/>
            </a:pPr>
            <a:r>
              <a:rPr lang="en-GB" dirty="0"/>
              <a:t>We will use a dataset of common objects we see normally in our daily life in streets to train our neural network to be able to recognise these objects in any future image that would be our input to the neural network.</a:t>
            </a:r>
          </a:p>
          <a:p>
            <a:pPr marL="0" indent="0">
              <a:buNone/>
            </a:pPr>
            <a:r>
              <a:rPr lang="en-GB" dirty="0"/>
              <a:t>Examples:</a:t>
            </a:r>
          </a:p>
          <a:p>
            <a:pPr lvl="0"/>
            <a:r>
              <a:rPr lang="en-US" dirty="0"/>
              <a:t>Cars</a:t>
            </a:r>
            <a:endParaRPr lang="en-GB" dirty="0"/>
          </a:p>
          <a:p>
            <a:pPr lvl="0"/>
            <a:r>
              <a:rPr lang="en-US" dirty="0"/>
              <a:t>Human bodies</a:t>
            </a:r>
            <a:endParaRPr lang="en-GB" dirty="0"/>
          </a:p>
          <a:p>
            <a:pPr lvl="0"/>
            <a:r>
              <a:rPr lang="en-US" dirty="0"/>
              <a:t>Cats </a:t>
            </a:r>
            <a:endParaRPr lang="en-GB" dirty="0"/>
          </a:p>
          <a:p>
            <a:pPr lvl="0"/>
            <a:r>
              <a:rPr lang="en-US" dirty="0"/>
              <a:t>Dogs</a:t>
            </a:r>
            <a:endParaRPr lang="en-GB" dirty="0"/>
          </a:p>
          <a:p>
            <a:pPr lvl="0"/>
            <a:r>
              <a:rPr lang="en-US" dirty="0"/>
              <a:t>Buses</a:t>
            </a:r>
            <a:endParaRPr lang="en-GB" dirty="0"/>
          </a:p>
          <a:p>
            <a:pPr lvl="0"/>
            <a:r>
              <a:rPr lang="en-US" dirty="0"/>
              <a:t>Traffic posts</a:t>
            </a:r>
            <a:endParaRPr lang="en-GB" dirty="0"/>
          </a:p>
          <a:p>
            <a:endParaRPr lang="en-GB" dirty="0"/>
          </a:p>
        </p:txBody>
      </p:sp>
      <p:sp>
        <p:nvSpPr>
          <p:cNvPr id="7" name="Title 1">
            <a:extLst>
              <a:ext uri="{FF2B5EF4-FFF2-40B4-BE49-F238E27FC236}">
                <a16:creationId xmlns:a16="http://schemas.microsoft.com/office/drawing/2014/main" id="{7D449DCE-2F2B-4AED-87B7-A1957E29F5E6}"/>
              </a:ext>
            </a:extLst>
          </p:cNvPr>
          <p:cNvSpPr>
            <a:spLocks noGrp="1"/>
          </p:cNvSpPr>
          <p:nvPr>
            <p:ph type="title"/>
          </p:nvPr>
        </p:nvSpPr>
        <p:spPr>
          <a:xfrm>
            <a:off x="677863" y="609600"/>
            <a:ext cx="8596312" cy="1320800"/>
          </a:xfrm>
        </p:spPr>
        <p:txBody>
          <a:bodyPr/>
          <a:lstStyle/>
          <a:p>
            <a:r>
              <a:rPr lang="en-GB" b="1" dirty="0">
                <a:effectLst>
                  <a:outerShdw blurRad="38100" dist="38100" dir="2700000" algn="tl">
                    <a:srgbClr val="000000">
                      <a:alpha val="43137"/>
                    </a:srgbClr>
                  </a:outerShdw>
                </a:effectLst>
              </a:rPr>
              <a:t>Why</a:t>
            </a:r>
            <a:r>
              <a:rPr lang="en-GB" dirty="0"/>
              <a:t> </a:t>
            </a:r>
            <a:r>
              <a:rPr lang="en-GB" b="1" dirty="0">
                <a:effectLst>
                  <a:outerShdw blurRad="38100" dist="38100" dir="2700000" algn="tl">
                    <a:srgbClr val="000000">
                      <a:alpha val="43137"/>
                    </a:srgbClr>
                  </a:outerShdw>
                </a:effectLst>
              </a:rPr>
              <a:t>do we need neural networks in the project?</a:t>
            </a:r>
          </a:p>
        </p:txBody>
      </p:sp>
      <p:sp>
        <p:nvSpPr>
          <p:cNvPr id="2" name="Slide Number Placeholder 1">
            <a:extLst>
              <a:ext uri="{FF2B5EF4-FFF2-40B4-BE49-F238E27FC236}">
                <a16:creationId xmlns:a16="http://schemas.microsoft.com/office/drawing/2014/main" id="{AE8D0567-7805-4A00-9373-5339FB4913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853312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39159" y="229365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Related 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254278364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88A9-BD19-415D-95B6-B1BD9B858D80}"/>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Convolutional neural network for object detection</a:t>
            </a:r>
          </a:p>
        </p:txBody>
      </p:sp>
      <p:sp>
        <p:nvSpPr>
          <p:cNvPr id="3" name="Content Placeholder 2">
            <a:extLst>
              <a:ext uri="{FF2B5EF4-FFF2-40B4-BE49-F238E27FC236}">
                <a16:creationId xmlns:a16="http://schemas.microsoft.com/office/drawing/2014/main" id="{6EAB6121-D5E3-403E-887B-96CD32B367EC}"/>
              </a:ext>
            </a:extLst>
          </p:cNvPr>
          <p:cNvSpPr>
            <a:spLocks noGrp="1"/>
          </p:cNvSpPr>
          <p:nvPr>
            <p:ph idx="1"/>
          </p:nvPr>
        </p:nvSpPr>
        <p:spPr/>
        <p:txBody>
          <a:bodyPr/>
          <a:lstStyle/>
          <a:p>
            <a:r>
              <a:rPr lang="en-US" dirty="0"/>
              <a:t>Yolo </a:t>
            </a:r>
          </a:p>
          <a:p>
            <a:r>
              <a:rPr lang="en-US" dirty="0"/>
              <a:t>SSD </a:t>
            </a:r>
          </a:p>
          <a:p>
            <a:r>
              <a:rPr lang="en-US" dirty="0"/>
              <a:t>RCNN</a:t>
            </a:r>
          </a:p>
          <a:p>
            <a:r>
              <a:rPr lang="en-US" dirty="0"/>
              <a:t>Fast-RCNN</a:t>
            </a:r>
          </a:p>
          <a:p>
            <a:r>
              <a:rPr lang="en-US" dirty="0"/>
              <a:t>Faster –RCNN </a:t>
            </a:r>
          </a:p>
          <a:p>
            <a:pPr marL="0" indent="0">
              <a:buNone/>
            </a:pPr>
            <a:endParaRPr lang="en-US" dirty="0"/>
          </a:p>
        </p:txBody>
      </p:sp>
      <p:sp>
        <p:nvSpPr>
          <p:cNvPr id="4" name="Slide Number Placeholder 3">
            <a:extLst>
              <a:ext uri="{FF2B5EF4-FFF2-40B4-BE49-F238E27FC236}">
                <a16:creationId xmlns:a16="http://schemas.microsoft.com/office/drawing/2014/main" id="{679584BA-8874-4537-A470-DAC4D2F6CB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47918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82530" y="236223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Contribution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382855624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07AB-5126-412C-BBBE-3F1F52841F15}"/>
              </a:ext>
            </a:extLst>
          </p:cNvPr>
          <p:cNvSpPr>
            <a:spLocks noGrp="1"/>
          </p:cNvSpPr>
          <p:nvPr>
            <p:ph type="title"/>
          </p:nvPr>
        </p:nvSpPr>
        <p:spPr/>
        <p:txBody>
          <a:bodyPr/>
          <a:lstStyle/>
          <a:p>
            <a:r>
              <a:rPr lang="en-GB" b="1" dirty="0">
                <a:effectLst>
                  <a:outerShdw blurRad="38100" dist="38100" dir="2700000" algn="tl">
                    <a:srgbClr val="000000">
                      <a:alpha val="43137"/>
                    </a:srgbClr>
                  </a:outerShdw>
                </a:effectLst>
              </a:rPr>
              <a:t>Phases of The Project</a:t>
            </a:r>
            <a:br>
              <a:rPr lang="en-GB" b="1" dirty="0">
                <a:effectLst>
                  <a:glow>
                    <a:srgbClr val="000000"/>
                  </a:glow>
                  <a:outerShdw sx="0" sy="0">
                    <a:srgbClr val="000000"/>
                  </a:outerShdw>
                  <a:reflection stA="0" endPos="0" fadeDir="0" sx="0" sy="0"/>
                </a:effectLst>
              </a:rPr>
            </a:br>
            <a:endParaRPr lang="en-GB" dirty="0"/>
          </a:p>
        </p:txBody>
      </p:sp>
      <p:sp>
        <p:nvSpPr>
          <p:cNvPr id="3" name="Content Placeholder 2">
            <a:extLst>
              <a:ext uri="{FF2B5EF4-FFF2-40B4-BE49-F238E27FC236}">
                <a16:creationId xmlns:a16="http://schemas.microsoft.com/office/drawing/2014/main" id="{427106C1-2988-419B-96B6-7B350DE4B26B}"/>
              </a:ext>
            </a:extLst>
          </p:cNvPr>
          <p:cNvSpPr>
            <a:spLocks noGrp="1"/>
          </p:cNvSpPr>
          <p:nvPr>
            <p:ph idx="1"/>
          </p:nvPr>
        </p:nvSpPr>
        <p:spPr/>
        <p:txBody>
          <a:bodyPr/>
          <a:lstStyle/>
          <a:p>
            <a:r>
              <a:rPr lang="en-GB" dirty="0"/>
              <a:t>1</a:t>
            </a:r>
            <a:r>
              <a:rPr lang="en-GB" baseline="30000" dirty="0"/>
              <a:t>st</a:t>
            </a:r>
            <a:r>
              <a:rPr lang="en-GB" dirty="0"/>
              <a:t> phase is to find a suitable architecture of a neural network that would be able to satisfy our constrains (delay, complexity, etc..) and implement this architecture using python machine learning modules like TensorFlow and PyTorch</a:t>
            </a:r>
          </a:p>
          <a:p>
            <a:r>
              <a:rPr lang="en-GB" dirty="0"/>
              <a:t>2</a:t>
            </a:r>
            <a:r>
              <a:rPr lang="en-GB" baseline="30000" dirty="0"/>
              <a:t>nd</a:t>
            </a:r>
            <a:r>
              <a:rPr lang="en-GB" dirty="0"/>
              <a:t> phase after simulating our neural network we will get the weights resulted from the simulation (more details on that later) and use it to implement a hardware chip on a FPGA development kit</a:t>
            </a:r>
          </a:p>
          <a:p>
            <a:r>
              <a:rPr lang="en-GB" dirty="0"/>
              <a:t>We finished the Theory needed in the project and we made a small model for a neural network to Detect some objects</a:t>
            </a:r>
          </a:p>
          <a:p>
            <a:r>
              <a:rPr lang="en-GB" dirty="0"/>
              <a:t>We will finish the Faster RCNN architecture and the hardware and its verification next semester as hardware is faster and can be reconfigured</a:t>
            </a:r>
          </a:p>
          <a:p>
            <a:endParaRPr lang="en-GB" dirty="0"/>
          </a:p>
          <a:p>
            <a:pPr marL="0" indent="0">
              <a:buNone/>
            </a:pPr>
            <a:endParaRPr lang="en-GB" dirty="0"/>
          </a:p>
          <a:p>
            <a:pPr marL="0" indent="0">
              <a:buNone/>
            </a:pPr>
            <a:endParaRPr lang="en-GB" dirty="0"/>
          </a:p>
          <a:p>
            <a:endParaRPr lang="en-GB" dirty="0"/>
          </a:p>
        </p:txBody>
      </p:sp>
      <p:sp>
        <p:nvSpPr>
          <p:cNvPr id="4" name="Slide Number Placeholder 3">
            <a:extLst>
              <a:ext uri="{FF2B5EF4-FFF2-40B4-BE49-F238E27FC236}">
                <a16:creationId xmlns:a16="http://schemas.microsoft.com/office/drawing/2014/main" id="{9A87CF05-5041-40BC-B474-D0DC0C60FE9F}"/>
              </a:ext>
            </a:extLst>
          </p:cNvPr>
          <p:cNvSpPr>
            <a:spLocks noGrp="1"/>
          </p:cNvSpPr>
          <p:nvPr>
            <p:ph type="sldNum" sz="quarter" idx="12"/>
          </p:nvPr>
        </p:nvSpPr>
        <p:spPr>
          <a:xfrm>
            <a:off x="8776447" y="6041362"/>
            <a:ext cx="497555" cy="386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1897886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82530" y="236223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23483373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88A9-BD19-415D-95B6-B1BD9B858D80}"/>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Methodology:</a:t>
            </a:r>
          </a:p>
        </p:txBody>
      </p:sp>
      <p:sp>
        <p:nvSpPr>
          <p:cNvPr id="3" name="Content Placeholder 2">
            <a:extLst>
              <a:ext uri="{FF2B5EF4-FFF2-40B4-BE49-F238E27FC236}">
                <a16:creationId xmlns:a16="http://schemas.microsoft.com/office/drawing/2014/main" id="{6EAB6121-D5E3-403E-887B-96CD32B367EC}"/>
              </a:ext>
            </a:extLst>
          </p:cNvPr>
          <p:cNvSpPr>
            <a:spLocks noGrp="1"/>
          </p:cNvSpPr>
          <p:nvPr>
            <p:ph idx="1"/>
          </p:nvPr>
        </p:nvSpPr>
        <p:spPr>
          <a:xfrm>
            <a:off x="677334" y="1930400"/>
            <a:ext cx="8596668" cy="3880773"/>
          </a:xfrm>
        </p:spPr>
        <p:txBody>
          <a:bodyPr/>
          <a:lstStyle/>
          <a:p>
            <a:r>
              <a:rPr lang="en-US" dirty="0"/>
              <a:t>Background</a:t>
            </a:r>
          </a:p>
          <a:p>
            <a:r>
              <a:rPr lang="en-US" dirty="0"/>
              <a:t>How it works</a:t>
            </a:r>
          </a:p>
          <a:p>
            <a:r>
              <a:rPr lang="en-US" dirty="0"/>
              <a:t>Comparative study</a:t>
            </a:r>
          </a:p>
          <a:p>
            <a:r>
              <a:rPr lang="en-US" dirty="0"/>
              <a:t>Challenges</a:t>
            </a:r>
          </a:p>
          <a:p>
            <a:r>
              <a:rPr lang="en-US" dirty="0"/>
              <a:t>Dataset</a:t>
            </a:r>
          </a:p>
        </p:txBody>
      </p:sp>
      <p:sp>
        <p:nvSpPr>
          <p:cNvPr id="4" name="Slide Number Placeholder 3">
            <a:extLst>
              <a:ext uri="{FF2B5EF4-FFF2-40B4-BE49-F238E27FC236}">
                <a16:creationId xmlns:a16="http://schemas.microsoft.com/office/drawing/2014/main" id="{679584BA-8874-4537-A470-DAC4D2F6CB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57528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677630" y="2182505"/>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Background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317300997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AF1C0-6C65-47AA-AC3A-F569CD926705}"/>
              </a:ext>
            </a:extLst>
          </p:cNvPr>
          <p:cNvSpPr>
            <a:spLocks noGrp="1"/>
          </p:cNvSpPr>
          <p:nvPr>
            <p:ph type="title"/>
          </p:nvPr>
        </p:nvSpPr>
        <p:spPr/>
        <p:txBody>
          <a:bodyPr>
            <a:normAutofit/>
          </a:bodyPr>
          <a:lstStyle/>
          <a:p>
            <a:r>
              <a:rPr lang="en-US" b="1">
                <a:effectLst>
                  <a:outerShdw blurRad="38100" dist="38100" dir="2700000" algn="tl">
                    <a:srgbClr val="000000">
                      <a:alpha val="43137"/>
                    </a:srgbClr>
                  </a:outerShdw>
                </a:effectLst>
              </a:rPr>
              <a:t>Neural network training </a:t>
            </a:r>
            <a:endParaRPr lang="en-US"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A8619F9D-A6E7-4610-A591-791D55A247D1}"/>
              </a:ext>
            </a:extLst>
          </p:cNvPr>
          <p:cNvSpPr>
            <a:spLocks noGrp="1"/>
          </p:cNvSpPr>
          <p:nvPr>
            <p:ph idx="1"/>
          </p:nvPr>
        </p:nvSpPr>
        <p:spPr/>
        <p:txBody>
          <a:bodyPr/>
          <a:lstStyle/>
          <a:p>
            <a:r>
              <a:rPr lang="en-US" dirty="0"/>
              <a:t>Supervised Learning </a:t>
            </a:r>
          </a:p>
          <a:p>
            <a:pPr marL="0" indent="0">
              <a:buNone/>
            </a:pPr>
            <a:r>
              <a:rPr lang="en-US" dirty="0"/>
              <a:t>    - training data has one feature considered as output </a:t>
            </a:r>
            <a:br>
              <a:rPr lang="en-US" dirty="0"/>
            </a:br>
            <a:r>
              <a:rPr lang="en-US" dirty="0"/>
              <a:t>    - make prediction based on previous data </a:t>
            </a:r>
            <a:br>
              <a:rPr lang="en-US" dirty="0"/>
            </a:br>
            <a:r>
              <a:rPr lang="en-US" dirty="0"/>
              <a:t>    - easier </a:t>
            </a:r>
          </a:p>
          <a:p>
            <a:endParaRPr lang="en-US" dirty="0"/>
          </a:p>
          <a:p>
            <a:endParaRPr lang="en-US" dirty="0"/>
          </a:p>
          <a:p>
            <a:r>
              <a:rPr lang="en-US" dirty="0"/>
              <a:t>Unsupervised learning</a:t>
            </a:r>
            <a:endParaRPr lang="ar-EG" dirty="0"/>
          </a:p>
          <a:p>
            <a:pPr marL="0" indent="0">
              <a:buNone/>
            </a:pPr>
            <a:r>
              <a:rPr lang="en-US" dirty="0"/>
              <a:t>       - Most common ,labels are expensive </a:t>
            </a:r>
            <a:br>
              <a:rPr lang="en-US" dirty="0"/>
            </a:br>
            <a:r>
              <a:rPr lang="en-US" dirty="0"/>
              <a:t>       - Goals to find patterns or discovery </a:t>
            </a:r>
            <a:br>
              <a:rPr lang="en-US" dirty="0"/>
            </a:br>
            <a:r>
              <a:rPr lang="en-US" dirty="0"/>
              <a:t>       - more difficult  </a:t>
            </a:r>
          </a:p>
        </p:txBody>
      </p:sp>
    </p:spTree>
    <p:extLst>
      <p:ext uri="{BB962C8B-B14F-4D97-AF65-F5344CB8AC3E}">
        <p14:creationId xmlns:p14="http://schemas.microsoft.com/office/powerpoint/2010/main" val="321247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209D8-6F6C-4552-B7FA-EE352161D013}"/>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Supervised Learning </a:t>
            </a:r>
            <a:br>
              <a:rPr lang="en-US" dirty="0"/>
            </a:br>
            <a:endParaRPr lang="en-US" dirty="0"/>
          </a:p>
        </p:txBody>
      </p:sp>
      <p:pic>
        <p:nvPicPr>
          <p:cNvPr id="4" name="Content Placeholder 3">
            <a:extLst>
              <a:ext uri="{FF2B5EF4-FFF2-40B4-BE49-F238E27FC236}">
                <a16:creationId xmlns:a16="http://schemas.microsoft.com/office/drawing/2014/main" id="{6DADFE8C-AF95-4914-B850-7585C1656E2C}"/>
              </a:ext>
            </a:extLst>
          </p:cNvPr>
          <p:cNvPicPr>
            <a:picLocks noGrp="1" noChangeAspect="1"/>
          </p:cNvPicPr>
          <p:nvPr>
            <p:ph idx="1"/>
          </p:nvPr>
        </p:nvPicPr>
        <p:blipFill>
          <a:blip r:embed="rId2"/>
          <a:stretch>
            <a:fillRect/>
          </a:stretch>
        </p:blipFill>
        <p:spPr>
          <a:xfrm>
            <a:off x="677334" y="2220290"/>
            <a:ext cx="2695575" cy="1590675"/>
          </a:xfrm>
          <a:prstGeom prst="rect">
            <a:avLst/>
          </a:prstGeom>
        </p:spPr>
      </p:pic>
      <p:pic>
        <p:nvPicPr>
          <p:cNvPr id="5" name="Picture 4">
            <a:extLst>
              <a:ext uri="{FF2B5EF4-FFF2-40B4-BE49-F238E27FC236}">
                <a16:creationId xmlns:a16="http://schemas.microsoft.com/office/drawing/2014/main" id="{86D1366A-F492-4967-90A7-B1E8860046CD}"/>
              </a:ext>
            </a:extLst>
          </p:cNvPr>
          <p:cNvPicPr>
            <a:picLocks noChangeAspect="1"/>
          </p:cNvPicPr>
          <p:nvPr/>
        </p:nvPicPr>
        <p:blipFill>
          <a:blip r:embed="rId3"/>
          <a:stretch>
            <a:fillRect/>
          </a:stretch>
        </p:blipFill>
        <p:spPr>
          <a:xfrm>
            <a:off x="6792229" y="2406027"/>
            <a:ext cx="1038225" cy="1533525"/>
          </a:xfrm>
          <a:prstGeom prst="rect">
            <a:avLst/>
          </a:prstGeom>
        </p:spPr>
      </p:pic>
      <p:pic>
        <p:nvPicPr>
          <p:cNvPr id="7" name="Picture 6" descr="A close up of a logo&#10;&#10;Description automatically generated">
            <a:extLst>
              <a:ext uri="{FF2B5EF4-FFF2-40B4-BE49-F238E27FC236}">
                <a16:creationId xmlns:a16="http://schemas.microsoft.com/office/drawing/2014/main" id="{73E0E547-5323-44E6-8129-5610BC4E7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3168" y="2220290"/>
            <a:ext cx="1905000" cy="1905000"/>
          </a:xfrm>
          <a:prstGeom prst="rect">
            <a:avLst/>
          </a:prstGeom>
        </p:spPr>
      </p:pic>
      <p:sp>
        <p:nvSpPr>
          <p:cNvPr id="8" name="Rectangle 7">
            <a:extLst>
              <a:ext uri="{FF2B5EF4-FFF2-40B4-BE49-F238E27FC236}">
                <a16:creationId xmlns:a16="http://schemas.microsoft.com/office/drawing/2014/main" id="{58B5E92D-4018-4656-9A46-C9229C621082}"/>
              </a:ext>
            </a:extLst>
          </p:cNvPr>
          <p:cNvSpPr/>
          <p:nvPr/>
        </p:nvSpPr>
        <p:spPr>
          <a:xfrm>
            <a:off x="677334" y="1863524"/>
            <a:ext cx="3246484" cy="3567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Example of data </a:t>
            </a:r>
          </a:p>
        </p:txBody>
      </p:sp>
      <p:sp>
        <p:nvSpPr>
          <p:cNvPr id="9" name="Rectangle 8">
            <a:extLst>
              <a:ext uri="{FF2B5EF4-FFF2-40B4-BE49-F238E27FC236}">
                <a16:creationId xmlns:a16="http://schemas.microsoft.com/office/drawing/2014/main" id="{7ED33ADC-F9D0-4CF7-90CF-8C86FBE44AC4}"/>
              </a:ext>
            </a:extLst>
          </p:cNvPr>
          <p:cNvSpPr/>
          <p:nvPr/>
        </p:nvSpPr>
        <p:spPr>
          <a:xfrm>
            <a:off x="677334" y="3939552"/>
            <a:ext cx="3246484" cy="3567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Ask the neural network </a:t>
            </a:r>
          </a:p>
        </p:txBody>
      </p:sp>
      <p:pic>
        <p:nvPicPr>
          <p:cNvPr id="10" name="Picture 9">
            <a:extLst>
              <a:ext uri="{FF2B5EF4-FFF2-40B4-BE49-F238E27FC236}">
                <a16:creationId xmlns:a16="http://schemas.microsoft.com/office/drawing/2014/main" id="{0F8933E3-9F95-4F1D-B1C8-F977007D5AD2}"/>
              </a:ext>
            </a:extLst>
          </p:cNvPr>
          <p:cNvPicPr>
            <a:picLocks noChangeAspect="1"/>
          </p:cNvPicPr>
          <p:nvPr/>
        </p:nvPicPr>
        <p:blipFill>
          <a:blip r:embed="rId5"/>
          <a:stretch>
            <a:fillRect/>
          </a:stretch>
        </p:blipFill>
        <p:spPr>
          <a:xfrm>
            <a:off x="990888" y="4927601"/>
            <a:ext cx="2619375" cy="361950"/>
          </a:xfrm>
          <a:prstGeom prst="rect">
            <a:avLst/>
          </a:prstGeom>
        </p:spPr>
      </p:pic>
      <p:pic>
        <p:nvPicPr>
          <p:cNvPr id="11" name="Picture 10">
            <a:extLst>
              <a:ext uri="{FF2B5EF4-FFF2-40B4-BE49-F238E27FC236}">
                <a16:creationId xmlns:a16="http://schemas.microsoft.com/office/drawing/2014/main" id="{EC67663D-5CCC-4922-989A-07D7E69513BB}"/>
              </a:ext>
            </a:extLst>
          </p:cNvPr>
          <p:cNvPicPr>
            <a:picLocks noChangeAspect="1"/>
          </p:cNvPicPr>
          <p:nvPr/>
        </p:nvPicPr>
        <p:blipFill>
          <a:blip r:embed="rId6"/>
          <a:stretch>
            <a:fillRect/>
          </a:stretch>
        </p:blipFill>
        <p:spPr>
          <a:xfrm>
            <a:off x="6687454" y="4927601"/>
            <a:ext cx="1143000" cy="3429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FCC7670C-BFC4-4DB9-B3A0-716FB6DB3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458" y="4463176"/>
            <a:ext cx="1290800" cy="1290800"/>
          </a:xfrm>
          <a:prstGeom prst="rect">
            <a:avLst/>
          </a:prstGeom>
        </p:spPr>
      </p:pic>
      <p:sp>
        <p:nvSpPr>
          <p:cNvPr id="3" name="Slide Number Placeholder 2">
            <a:extLst>
              <a:ext uri="{FF2B5EF4-FFF2-40B4-BE49-F238E27FC236}">
                <a16:creationId xmlns:a16="http://schemas.microsoft.com/office/drawing/2014/main" id="{55C70411-522C-40A1-A584-429525AB750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6207837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000CE-C5D6-48BF-AA82-FFC8708060F7}"/>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Agenda:</a:t>
            </a:r>
            <a:br>
              <a:rPr lang="en-US" dirty="0"/>
            </a:br>
            <a:endParaRPr lang="en-US" dirty="0"/>
          </a:p>
        </p:txBody>
      </p:sp>
      <p:sp>
        <p:nvSpPr>
          <p:cNvPr id="3" name="Content Placeholder 2">
            <a:extLst>
              <a:ext uri="{FF2B5EF4-FFF2-40B4-BE49-F238E27FC236}">
                <a16:creationId xmlns:a16="http://schemas.microsoft.com/office/drawing/2014/main" id="{D8B94C12-0F40-416B-9F00-41F422E3E561}"/>
              </a:ext>
            </a:extLst>
          </p:cNvPr>
          <p:cNvSpPr>
            <a:spLocks noGrp="1"/>
          </p:cNvSpPr>
          <p:nvPr>
            <p:ph idx="1"/>
          </p:nvPr>
        </p:nvSpPr>
        <p:spPr>
          <a:xfrm>
            <a:off x="677334" y="1676495"/>
            <a:ext cx="8596668" cy="3880773"/>
          </a:xfrm>
        </p:spPr>
        <p:txBody>
          <a:bodyPr/>
          <a:lstStyle/>
          <a:p>
            <a:r>
              <a:rPr lang="en-US" dirty="0"/>
              <a:t>Introduction</a:t>
            </a:r>
          </a:p>
          <a:p>
            <a:r>
              <a:rPr lang="en-US" dirty="0"/>
              <a:t>Problem statement </a:t>
            </a:r>
          </a:p>
          <a:p>
            <a:r>
              <a:rPr lang="en-US" dirty="0"/>
              <a:t>Related work</a:t>
            </a:r>
          </a:p>
          <a:p>
            <a:r>
              <a:rPr lang="en-US" dirty="0"/>
              <a:t>Contribution</a:t>
            </a:r>
          </a:p>
          <a:p>
            <a:r>
              <a:rPr lang="en-US" dirty="0"/>
              <a:t>Methodology</a:t>
            </a:r>
          </a:p>
          <a:p>
            <a:r>
              <a:rPr lang="en-US" dirty="0"/>
              <a:t>Implementation</a:t>
            </a:r>
          </a:p>
          <a:p>
            <a:r>
              <a:rPr lang="en-US" dirty="0"/>
              <a:t>Future work</a:t>
            </a:r>
          </a:p>
        </p:txBody>
      </p:sp>
      <p:sp>
        <p:nvSpPr>
          <p:cNvPr id="4" name="Slide Number Placeholder 3">
            <a:extLst>
              <a:ext uri="{FF2B5EF4-FFF2-40B4-BE49-F238E27FC236}">
                <a16:creationId xmlns:a16="http://schemas.microsoft.com/office/drawing/2014/main" id="{A9E13609-69A8-407A-A8AA-5F3388679C1C}"/>
              </a:ext>
            </a:extLst>
          </p:cNvPr>
          <p:cNvSpPr>
            <a:spLocks noGrp="1"/>
          </p:cNvSpPr>
          <p:nvPr>
            <p:ph type="sldNum" sz="quarter" idx="12"/>
          </p:nvPr>
        </p:nvSpPr>
        <p:spPr/>
        <p:txBody>
          <a:bodyPr/>
          <a:lstStyle/>
          <a:p>
            <a:fld id="{3A98EE3D-8CD1-4C3F-BD1C-C98C9596463C}" type="slidenum">
              <a:rPr lang="en-US" smtClean="0"/>
              <a:pPr/>
              <a:t>2</a:t>
            </a:fld>
            <a:endParaRPr lang="en-US" dirty="0"/>
          </a:p>
        </p:txBody>
      </p:sp>
    </p:spTree>
    <p:extLst>
      <p:ext uri="{BB962C8B-B14F-4D97-AF65-F5344CB8AC3E}">
        <p14:creationId xmlns:p14="http://schemas.microsoft.com/office/powerpoint/2010/main" val="2473701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782A5-B38D-4F36-8724-CFF1C940B70B}"/>
              </a:ext>
            </a:extLst>
          </p:cNvPr>
          <p:cNvSpPr>
            <a:spLocks noGrp="1"/>
          </p:cNvSpPr>
          <p:nvPr>
            <p:ph type="title"/>
          </p:nvPr>
        </p:nvSpPr>
        <p:spPr/>
        <p:txBody>
          <a:bodyPr>
            <a:normAutofit fontScale="90000"/>
          </a:bodyPr>
          <a:lstStyle/>
          <a:p>
            <a:r>
              <a:rPr lang="en-US" sz="4000" b="1" dirty="0">
                <a:effectLst>
                  <a:outerShdw blurRad="38100" dist="38100" dir="2700000" algn="tl">
                    <a:srgbClr val="000000">
                      <a:alpha val="43137"/>
                    </a:srgbClr>
                  </a:outerShdw>
                </a:effectLst>
              </a:rPr>
              <a:t>Supervised Learning </a:t>
            </a:r>
            <a:br>
              <a:rPr lang="en-US" sz="4000" b="1" dirty="0">
                <a:effectLst>
                  <a:outerShdw blurRad="38100" dist="38100" dir="2700000" algn="tl">
                    <a:srgbClr val="000000">
                      <a:alpha val="43137"/>
                    </a:srgbClr>
                  </a:outerShdw>
                </a:effectLst>
              </a:rPr>
            </a:br>
            <a:r>
              <a:rPr lang="en-US" sz="4000" b="1" dirty="0">
                <a:effectLst>
                  <a:outerShdw blurRad="38100" dist="38100" dir="2700000" algn="tl">
                    <a:srgbClr val="000000">
                      <a:alpha val="43137"/>
                    </a:srgbClr>
                  </a:outerShdw>
                </a:effectLst>
              </a:rPr>
              <a:t>how to use </a:t>
            </a:r>
            <a:br>
              <a:rPr lang="en-US" dirty="0"/>
            </a:br>
            <a:endParaRPr lang="en-US" dirty="0"/>
          </a:p>
        </p:txBody>
      </p:sp>
      <p:sp>
        <p:nvSpPr>
          <p:cNvPr id="4" name="Rectangle 3">
            <a:extLst>
              <a:ext uri="{FF2B5EF4-FFF2-40B4-BE49-F238E27FC236}">
                <a16:creationId xmlns:a16="http://schemas.microsoft.com/office/drawing/2014/main" id="{B08D4C2C-C78B-4B26-AD33-60DF21C6E3B0}"/>
              </a:ext>
            </a:extLst>
          </p:cNvPr>
          <p:cNvSpPr/>
          <p:nvPr/>
        </p:nvSpPr>
        <p:spPr>
          <a:xfrm>
            <a:off x="5978860" y="1813366"/>
            <a:ext cx="3406815" cy="4146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Training data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Previous home sales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Previous loans taken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Previous months of loan applications </a:t>
            </a:r>
          </a:p>
        </p:txBody>
      </p:sp>
      <p:sp>
        <p:nvSpPr>
          <p:cNvPr id="5" name="Rectangle 4">
            <a:extLst>
              <a:ext uri="{FF2B5EF4-FFF2-40B4-BE49-F238E27FC236}">
                <a16:creationId xmlns:a16="http://schemas.microsoft.com/office/drawing/2014/main" id="{647D3114-E105-4319-90DD-F1F8B16F8A3E}"/>
              </a:ext>
            </a:extLst>
          </p:cNvPr>
          <p:cNvSpPr/>
          <p:nvPr/>
        </p:nvSpPr>
        <p:spPr>
          <a:xfrm>
            <a:off x="985777" y="1813366"/>
            <a:ext cx="3406815" cy="4146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r loan next month ?                                                                 </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Questions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-How much this home worth?</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-Will this customer take loan ?</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Trebuchet MS" panose="020B0603020202020204"/>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-How many customers will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 apply for loan next month ? </a:t>
            </a:r>
          </a:p>
        </p:txBody>
      </p:sp>
      <p:sp>
        <p:nvSpPr>
          <p:cNvPr id="3" name="Slide Number Placeholder 2">
            <a:extLst>
              <a:ext uri="{FF2B5EF4-FFF2-40B4-BE49-F238E27FC236}">
                <a16:creationId xmlns:a16="http://schemas.microsoft.com/office/drawing/2014/main" id="{BEE71C76-6503-4BCD-97C9-882709AD89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898803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E1CF9-BCAB-4782-8D13-5A6EA95DF2DB}"/>
              </a:ext>
            </a:extLst>
          </p:cNvPr>
          <p:cNvSpPr>
            <a:spLocks noGrp="1"/>
          </p:cNvSpPr>
          <p:nvPr>
            <p:ph type="title"/>
          </p:nvPr>
        </p:nvSpPr>
        <p:spPr>
          <a:xfrm>
            <a:off x="677334" y="505905"/>
            <a:ext cx="8596668" cy="1320800"/>
          </a:xfrm>
        </p:spPr>
        <p:txBody>
          <a:bodyPr>
            <a:normAutofit/>
          </a:bodyPr>
          <a:lstStyle/>
          <a:p>
            <a:r>
              <a:rPr lang="en-US" b="1" dirty="0">
                <a:effectLst>
                  <a:outerShdw blurRad="38100" dist="38100" dir="2700000" algn="tl">
                    <a:srgbClr val="000000">
                      <a:alpha val="43137"/>
                    </a:srgbClr>
                  </a:outerShdw>
                </a:effectLst>
              </a:rPr>
              <a:t>Unsupervised Learning</a:t>
            </a:r>
          </a:p>
        </p:txBody>
      </p:sp>
      <p:pic>
        <p:nvPicPr>
          <p:cNvPr id="4" name="Content Placeholder 3">
            <a:extLst>
              <a:ext uri="{FF2B5EF4-FFF2-40B4-BE49-F238E27FC236}">
                <a16:creationId xmlns:a16="http://schemas.microsoft.com/office/drawing/2014/main" id="{8E89DCAC-E710-4A24-A719-3C5191DDD965}"/>
              </a:ext>
            </a:extLst>
          </p:cNvPr>
          <p:cNvPicPr>
            <a:picLocks noGrp="1" noChangeAspect="1"/>
          </p:cNvPicPr>
          <p:nvPr>
            <p:ph idx="1"/>
          </p:nvPr>
        </p:nvPicPr>
        <p:blipFill>
          <a:blip r:embed="rId3"/>
          <a:stretch>
            <a:fillRect/>
          </a:stretch>
        </p:blipFill>
        <p:spPr>
          <a:xfrm>
            <a:off x="2878238" y="1270000"/>
            <a:ext cx="6435524" cy="2006802"/>
          </a:xfrm>
          <a:prstGeom prst="rect">
            <a:avLst/>
          </a:prstGeom>
        </p:spPr>
      </p:pic>
      <p:sp>
        <p:nvSpPr>
          <p:cNvPr id="5" name="Rectangle 4">
            <a:extLst>
              <a:ext uri="{FF2B5EF4-FFF2-40B4-BE49-F238E27FC236}">
                <a16:creationId xmlns:a16="http://schemas.microsoft.com/office/drawing/2014/main" id="{32A8C7C6-E9FA-46C5-8D5A-F23C1D78CE7C}"/>
              </a:ext>
            </a:extLst>
          </p:cNvPr>
          <p:cNvSpPr/>
          <p:nvPr/>
        </p:nvSpPr>
        <p:spPr>
          <a:xfrm>
            <a:off x="677334" y="1273215"/>
            <a:ext cx="1980449" cy="5534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Example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461C5261-F5A9-4613-A2B3-FEA238B22C4E}"/>
              </a:ext>
            </a:extLst>
          </p:cNvPr>
          <p:cNvPicPr>
            <a:picLocks noChangeAspect="1"/>
          </p:cNvPicPr>
          <p:nvPr/>
        </p:nvPicPr>
        <p:blipFill>
          <a:blip r:embed="rId4"/>
          <a:stretch>
            <a:fillRect/>
          </a:stretch>
        </p:blipFill>
        <p:spPr>
          <a:xfrm>
            <a:off x="2963119" y="3593940"/>
            <a:ext cx="6435524" cy="1628775"/>
          </a:xfrm>
          <a:prstGeom prst="rect">
            <a:avLst/>
          </a:prstGeom>
        </p:spPr>
      </p:pic>
      <p:sp>
        <p:nvSpPr>
          <p:cNvPr id="8" name="Rectangle 7">
            <a:extLst>
              <a:ext uri="{FF2B5EF4-FFF2-40B4-BE49-F238E27FC236}">
                <a16:creationId xmlns:a16="http://schemas.microsoft.com/office/drawing/2014/main" id="{63153DD7-D01B-4130-B18A-45B8D3AAF63F}"/>
              </a:ext>
            </a:extLst>
          </p:cNvPr>
          <p:cNvSpPr/>
          <p:nvPr/>
        </p:nvSpPr>
        <p:spPr>
          <a:xfrm>
            <a:off x="812908" y="3752126"/>
            <a:ext cx="1980449" cy="5534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Clustering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3" name="Slide Number Placeholder 2">
            <a:extLst>
              <a:ext uri="{FF2B5EF4-FFF2-40B4-BE49-F238E27FC236}">
                <a16:creationId xmlns:a16="http://schemas.microsoft.com/office/drawing/2014/main" id="{E347702C-ABC3-4828-AB14-25F554BEC34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697985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35B9-DE54-490C-86CC-89BD911EE3C6}"/>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Unsupervised Learning</a:t>
            </a:r>
          </a:p>
        </p:txBody>
      </p:sp>
      <p:pic>
        <p:nvPicPr>
          <p:cNvPr id="4" name="Content Placeholder 3">
            <a:extLst>
              <a:ext uri="{FF2B5EF4-FFF2-40B4-BE49-F238E27FC236}">
                <a16:creationId xmlns:a16="http://schemas.microsoft.com/office/drawing/2014/main" id="{F2287290-C1AE-48E3-9309-3FC34AEDF158}"/>
              </a:ext>
            </a:extLst>
          </p:cNvPr>
          <p:cNvPicPr>
            <a:picLocks noGrp="1" noChangeAspect="1"/>
          </p:cNvPicPr>
          <p:nvPr>
            <p:ph idx="1"/>
          </p:nvPr>
        </p:nvPicPr>
        <p:blipFill>
          <a:blip r:embed="rId2"/>
          <a:stretch>
            <a:fillRect/>
          </a:stretch>
        </p:blipFill>
        <p:spPr>
          <a:xfrm>
            <a:off x="3544785" y="1400536"/>
            <a:ext cx="5729217" cy="1814341"/>
          </a:xfrm>
          <a:prstGeom prst="rect">
            <a:avLst/>
          </a:prstGeom>
        </p:spPr>
      </p:pic>
      <p:sp>
        <p:nvSpPr>
          <p:cNvPr id="5" name="Rectangle 4">
            <a:extLst>
              <a:ext uri="{FF2B5EF4-FFF2-40B4-BE49-F238E27FC236}">
                <a16:creationId xmlns:a16="http://schemas.microsoft.com/office/drawing/2014/main" id="{D5AD2460-15EC-48C9-8DDD-80A64E20E0B8}"/>
              </a:ext>
            </a:extLst>
          </p:cNvPr>
          <p:cNvSpPr/>
          <p:nvPr/>
        </p:nvSpPr>
        <p:spPr>
          <a:xfrm>
            <a:off x="677334" y="1273215"/>
            <a:ext cx="1980449" cy="9838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Anomaly detection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CA80B9D7-C08B-49F5-B7ED-F539CF441726}"/>
              </a:ext>
            </a:extLst>
          </p:cNvPr>
          <p:cNvPicPr>
            <a:picLocks noChangeAspect="1"/>
          </p:cNvPicPr>
          <p:nvPr/>
        </p:nvPicPr>
        <p:blipFill>
          <a:blip r:embed="rId3"/>
          <a:stretch>
            <a:fillRect/>
          </a:stretch>
        </p:blipFill>
        <p:spPr>
          <a:xfrm>
            <a:off x="3710771" y="3847739"/>
            <a:ext cx="5048250" cy="1609725"/>
          </a:xfrm>
          <a:prstGeom prst="rect">
            <a:avLst/>
          </a:prstGeom>
        </p:spPr>
      </p:pic>
      <p:sp>
        <p:nvSpPr>
          <p:cNvPr id="7" name="Rectangle 6">
            <a:extLst>
              <a:ext uri="{FF2B5EF4-FFF2-40B4-BE49-F238E27FC236}">
                <a16:creationId xmlns:a16="http://schemas.microsoft.com/office/drawing/2014/main" id="{8BAB5E80-6445-44DF-8AA3-FD573AA5EB7E}"/>
              </a:ext>
            </a:extLst>
          </p:cNvPr>
          <p:cNvSpPr/>
          <p:nvPr/>
        </p:nvSpPr>
        <p:spPr>
          <a:xfrm>
            <a:off x="677334" y="4160677"/>
            <a:ext cx="1980449" cy="9838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Association discovery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3" name="Slide Number Placeholder 2">
            <a:extLst>
              <a:ext uri="{FF2B5EF4-FFF2-40B4-BE49-F238E27FC236}">
                <a16:creationId xmlns:a16="http://schemas.microsoft.com/office/drawing/2014/main" id="{89E453D9-4F38-4E54-A0F3-43AF56E43B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1703041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71A2-411E-4927-B65C-1A4601796F68}"/>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Unsupervised Learning</a:t>
            </a:r>
          </a:p>
        </p:txBody>
      </p:sp>
      <p:sp>
        <p:nvSpPr>
          <p:cNvPr id="3" name="Content Placeholder 2">
            <a:extLst>
              <a:ext uri="{FF2B5EF4-FFF2-40B4-BE49-F238E27FC236}">
                <a16:creationId xmlns:a16="http://schemas.microsoft.com/office/drawing/2014/main" id="{35E0DC42-E214-49B8-97C1-62514048CC7C}"/>
              </a:ext>
            </a:extLst>
          </p:cNvPr>
          <p:cNvSpPr>
            <a:spLocks noGrp="1"/>
          </p:cNvSpPr>
          <p:nvPr>
            <p:ph idx="1"/>
          </p:nvPr>
        </p:nvSpPr>
        <p:spPr/>
        <p:txBody>
          <a:bodyPr numCol="2"/>
          <a:lstStyle/>
          <a:p>
            <a:r>
              <a:rPr lang="en-US" dirty="0"/>
              <a:t>Questions</a:t>
            </a:r>
          </a:p>
          <a:p>
            <a:pPr marL="0" indent="0">
              <a:buNone/>
            </a:pPr>
            <a:r>
              <a:rPr lang="en-US" dirty="0"/>
              <a:t> </a:t>
            </a:r>
          </a:p>
          <a:p>
            <a:r>
              <a:rPr lang="en-US" dirty="0"/>
              <a:t>Are these customers similar ?</a:t>
            </a:r>
          </a:p>
          <a:p>
            <a:endParaRPr lang="en-US" dirty="0"/>
          </a:p>
          <a:p>
            <a:r>
              <a:rPr lang="en-US" dirty="0"/>
              <a:t>Is this transaction unusual</a:t>
            </a:r>
          </a:p>
          <a:p>
            <a:endParaRPr lang="en-US" dirty="0"/>
          </a:p>
          <a:p>
            <a:r>
              <a:rPr lang="en-US" dirty="0"/>
              <a:t>Are these product purchased together </a:t>
            </a:r>
          </a:p>
          <a:p>
            <a:endParaRPr lang="en-US" dirty="0"/>
          </a:p>
          <a:p>
            <a:pPr marL="0" indent="0">
              <a:buNone/>
            </a:pPr>
            <a:endParaRPr lang="en-US" dirty="0"/>
          </a:p>
          <a:p>
            <a:r>
              <a:rPr lang="en-US" dirty="0"/>
              <a:t>Training data </a:t>
            </a:r>
          </a:p>
          <a:p>
            <a:endParaRPr lang="en-US" dirty="0"/>
          </a:p>
          <a:p>
            <a:r>
              <a:rPr lang="en-US" dirty="0"/>
              <a:t>Customer profiles </a:t>
            </a:r>
          </a:p>
          <a:p>
            <a:endParaRPr lang="en-US" dirty="0"/>
          </a:p>
          <a:p>
            <a:r>
              <a:rPr lang="en-US" dirty="0"/>
              <a:t>Previous transaction </a:t>
            </a:r>
          </a:p>
          <a:p>
            <a:endParaRPr lang="en-US" dirty="0"/>
          </a:p>
          <a:p>
            <a:r>
              <a:rPr lang="en-US" dirty="0"/>
              <a:t>Previous purchases </a:t>
            </a:r>
          </a:p>
        </p:txBody>
      </p:sp>
      <p:sp>
        <p:nvSpPr>
          <p:cNvPr id="4" name="Slide Number Placeholder 3">
            <a:extLst>
              <a:ext uri="{FF2B5EF4-FFF2-40B4-BE49-F238E27FC236}">
                <a16:creationId xmlns:a16="http://schemas.microsoft.com/office/drawing/2014/main" id="{098B6BCC-9C30-46E0-AF14-2B3730E369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0341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66B5EA4-8C3E-41BC-A06A-EE7E79B7A618}"/>
              </a:ext>
            </a:extLst>
          </p:cNvPr>
          <p:cNvSpPr>
            <a:spLocks noGrp="1"/>
          </p:cNvSpPr>
          <p:nvPr>
            <p:ph type="title"/>
          </p:nvPr>
        </p:nvSpPr>
        <p:spPr>
          <a:xfrm>
            <a:off x="584926" y="562160"/>
            <a:ext cx="8288032" cy="1096316"/>
          </a:xfrm>
        </p:spPr>
        <p:txBody>
          <a:bodyPr vert="horz" lIns="91440" tIns="45720" rIns="91440" bIns="45720" rtlCol="0" anchor="b">
            <a:normAutofit/>
          </a:bodyPr>
          <a:lstStyle/>
          <a:p>
            <a:r>
              <a:rPr lang="en-US" b="1" dirty="0">
                <a:effectLst>
                  <a:outerShdw blurRad="38100" dist="38100" dir="2700000" algn="tl">
                    <a:srgbClr val="000000">
                      <a:alpha val="43137"/>
                    </a:srgbClr>
                  </a:outerShdw>
                </a:effectLst>
              </a:rPr>
              <a:t>Supervised vs unsupervised learning </a:t>
            </a:r>
          </a:p>
        </p:txBody>
      </p:sp>
      <p:pic>
        <p:nvPicPr>
          <p:cNvPr id="4" name="Content Placeholder 3">
            <a:extLst>
              <a:ext uri="{FF2B5EF4-FFF2-40B4-BE49-F238E27FC236}">
                <a16:creationId xmlns:a16="http://schemas.microsoft.com/office/drawing/2014/main" id="{23E20BD6-C950-4477-B469-99899C0910F2}"/>
              </a:ext>
            </a:extLst>
          </p:cNvPr>
          <p:cNvPicPr>
            <a:picLocks noGrp="1" noChangeAspect="1"/>
          </p:cNvPicPr>
          <p:nvPr>
            <p:ph idx="1"/>
          </p:nvPr>
        </p:nvPicPr>
        <p:blipFill>
          <a:blip r:embed="rId2"/>
          <a:stretch>
            <a:fillRect/>
          </a:stretch>
        </p:blipFill>
        <p:spPr>
          <a:xfrm>
            <a:off x="584926" y="2245948"/>
            <a:ext cx="9018516" cy="2870930"/>
          </a:xfrm>
          <a:prstGeom prst="rect">
            <a:avLst/>
          </a:prstGeom>
        </p:spPr>
      </p:pic>
      <p:sp>
        <p:nvSpPr>
          <p:cNvPr id="3" name="Slide Number Placeholder 2">
            <a:extLst>
              <a:ext uri="{FF2B5EF4-FFF2-40B4-BE49-F238E27FC236}">
                <a16:creationId xmlns:a16="http://schemas.microsoft.com/office/drawing/2014/main" id="{B1C4D0E6-F0EB-40C0-9546-81F97BAF664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74769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E5992-82C9-46C6-9E09-F66957CEF2C8}"/>
              </a:ext>
            </a:extLst>
          </p:cNvPr>
          <p:cNvSpPr>
            <a:spLocks noGrp="1"/>
          </p:cNvSpPr>
          <p:nvPr>
            <p:ph type="title"/>
          </p:nvPr>
        </p:nvSpPr>
        <p:spPr/>
        <p:txBody>
          <a:bodyPr/>
          <a:lstStyle/>
          <a:p>
            <a:r>
              <a:rPr lang="en-GB" b="1" dirty="0">
                <a:effectLst>
                  <a:outerShdw blurRad="38100" dist="38100" dir="2700000" algn="tl">
                    <a:srgbClr val="000000">
                      <a:alpha val="43137"/>
                    </a:srgbClr>
                  </a:outerShdw>
                </a:effectLst>
              </a:rPr>
              <a:t>What are neural networks types</a:t>
            </a:r>
            <a:br>
              <a:rPr lang="en-GB" dirty="0"/>
            </a:br>
            <a:endParaRPr lang="en-US" dirty="0"/>
          </a:p>
        </p:txBody>
      </p:sp>
      <p:sp>
        <p:nvSpPr>
          <p:cNvPr id="3" name="Content Placeholder 2">
            <a:extLst>
              <a:ext uri="{FF2B5EF4-FFF2-40B4-BE49-F238E27FC236}">
                <a16:creationId xmlns:a16="http://schemas.microsoft.com/office/drawing/2014/main" id="{75A1D43F-32E9-4F55-B0C0-C7CCA3763214}"/>
              </a:ext>
            </a:extLst>
          </p:cNvPr>
          <p:cNvSpPr>
            <a:spLocks noGrp="1"/>
          </p:cNvSpPr>
          <p:nvPr>
            <p:ph idx="1"/>
          </p:nvPr>
        </p:nvSpPr>
        <p:spPr/>
        <p:txBody>
          <a:bodyPr/>
          <a:lstStyle/>
          <a:p>
            <a:r>
              <a:rPr lang="en-US" dirty="0"/>
              <a:t>Recurrent Networks</a:t>
            </a:r>
          </a:p>
          <a:p>
            <a:r>
              <a:rPr lang="en-US" dirty="0"/>
              <a:t>Symmetrical neural Network</a:t>
            </a:r>
          </a:p>
          <a:p>
            <a:r>
              <a:rPr lang="en-US" dirty="0"/>
              <a:t>Feed forward Neural network</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39A678C-935D-4E5C-92DF-717F5A94CE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02979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E4214-B20D-48E3-A321-C0CF96B75D1C}"/>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Recurrent Networks</a:t>
            </a:r>
            <a:br>
              <a:rPr lang="en-US" dirty="0"/>
            </a:br>
            <a:endParaRPr lang="en-US" dirty="0"/>
          </a:p>
        </p:txBody>
      </p:sp>
      <p:sp>
        <p:nvSpPr>
          <p:cNvPr id="3" name="Content Placeholder 2">
            <a:extLst>
              <a:ext uri="{FF2B5EF4-FFF2-40B4-BE49-F238E27FC236}">
                <a16:creationId xmlns:a16="http://schemas.microsoft.com/office/drawing/2014/main" id="{1E86ED4A-21B5-450B-AC95-9DDFAB296DEE}"/>
              </a:ext>
            </a:extLst>
          </p:cNvPr>
          <p:cNvSpPr>
            <a:spLocks noGrp="1"/>
          </p:cNvSpPr>
          <p:nvPr>
            <p:ph idx="1"/>
          </p:nvPr>
        </p:nvSpPr>
        <p:spPr/>
        <p:txBody>
          <a:bodyPr/>
          <a:lstStyle/>
          <a:p>
            <a:r>
              <a:rPr lang="en-US" dirty="0"/>
              <a:t>RNNs can use their previous  state input you can return </a:t>
            </a:r>
            <a:br>
              <a:rPr lang="en-US" dirty="0"/>
            </a:br>
            <a:r>
              <a:rPr lang="en-US" dirty="0"/>
              <a:t>to where you started </a:t>
            </a:r>
          </a:p>
          <a:p>
            <a:r>
              <a:rPr lang="en-US" dirty="0"/>
              <a:t>Feed back methodology </a:t>
            </a:r>
            <a:br>
              <a:rPr lang="ar-EG" dirty="0"/>
            </a:br>
            <a:r>
              <a:rPr lang="ar-EG" dirty="0"/>
              <a:t>-</a:t>
            </a:r>
            <a:r>
              <a:rPr lang="en-US" dirty="0"/>
              <a:t>very hard to train </a:t>
            </a:r>
          </a:p>
          <a:p>
            <a:r>
              <a:rPr lang="en-US" dirty="0"/>
              <a:t>Applications </a:t>
            </a:r>
            <a:br>
              <a:rPr lang="en-US" dirty="0"/>
            </a:br>
            <a:r>
              <a:rPr lang="en-US" dirty="0"/>
              <a:t>- sound recognition </a:t>
            </a:r>
            <a:br>
              <a:rPr lang="en-US" dirty="0"/>
            </a:br>
            <a:r>
              <a:rPr lang="en-US" dirty="0"/>
              <a:t>- handwriting recognition </a:t>
            </a:r>
          </a:p>
          <a:p>
            <a:endParaRPr lang="en-US" dirty="0"/>
          </a:p>
        </p:txBody>
      </p:sp>
      <p:pic>
        <p:nvPicPr>
          <p:cNvPr id="4" name="Picture 3">
            <a:extLst>
              <a:ext uri="{FF2B5EF4-FFF2-40B4-BE49-F238E27FC236}">
                <a16:creationId xmlns:a16="http://schemas.microsoft.com/office/drawing/2014/main" id="{15254EA2-D71B-47F8-92AB-884F5CBFD11A}"/>
              </a:ext>
            </a:extLst>
          </p:cNvPr>
          <p:cNvPicPr>
            <a:picLocks noChangeAspect="1"/>
          </p:cNvPicPr>
          <p:nvPr/>
        </p:nvPicPr>
        <p:blipFill>
          <a:blip r:embed="rId2"/>
          <a:stretch>
            <a:fillRect/>
          </a:stretch>
        </p:blipFill>
        <p:spPr>
          <a:xfrm>
            <a:off x="960846" y="4348479"/>
            <a:ext cx="7852228" cy="2512899"/>
          </a:xfrm>
          <a:prstGeom prst="rect">
            <a:avLst/>
          </a:prstGeom>
        </p:spPr>
      </p:pic>
      <p:pic>
        <p:nvPicPr>
          <p:cNvPr id="5" name="Picture 4">
            <a:extLst>
              <a:ext uri="{FF2B5EF4-FFF2-40B4-BE49-F238E27FC236}">
                <a16:creationId xmlns:a16="http://schemas.microsoft.com/office/drawing/2014/main" id="{B1FA5483-239B-447B-A949-2D8A4B029577}"/>
              </a:ext>
            </a:extLst>
          </p:cNvPr>
          <p:cNvPicPr>
            <a:picLocks noChangeAspect="1"/>
          </p:cNvPicPr>
          <p:nvPr/>
        </p:nvPicPr>
        <p:blipFill>
          <a:blip r:embed="rId3"/>
          <a:stretch>
            <a:fillRect/>
          </a:stretch>
        </p:blipFill>
        <p:spPr>
          <a:xfrm>
            <a:off x="7056237" y="2160589"/>
            <a:ext cx="2217765" cy="1615251"/>
          </a:xfrm>
          <a:prstGeom prst="rect">
            <a:avLst/>
          </a:prstGeom>
        </p:spPr>
      </p:pic>
      <p:sp>
        <p:nvSpPr>
          <p:cNvPr id="6" name="Slide Number Placeholder 5">
            <a:extLst>
              <a:ext uri="{FF2B5EF4-FFF2-40B4-BE49-F238E27FC236}">
                <a16:creationId xmlns:a16="http://schemas.microsoft.com/office/drawing/2014/main" id="{AA8BB8AC-5523-4790-BDA7-2F43FA7AF5A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042367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CD56B-177D-4538-BF23-3B99EBCE082E}"/>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Symmetrically Connected Networks</a:t>
            </a:r>
            <a:br>
              <a:rPr lang="en-US" dirty="0"/>
            </a:br>
            <a:endParaRPr lang="en-US" dirty="0"/>
          </a:p>
        </p:txBody>
      </p:sp>
      <p:sp>
        <p:nvSpPr>
          <p:cNvPr id="3" name="Content Placeholder 2">
            <a:extLst>
              <a:ext uri="{FF2B5EF4-FFF2-40B4-BE49-F238E27FC236}">
                <a16:creationId xmlns:a16="http://schemas.microsoft.com/office/drawing/2014/main" id="{7EE1B705-9464-4E43-A6A9-8E0783F91B97}"/>
              </a:ext>
            </a:extLst>
          </p:cNvPr>
          <p:cNvSpPr>
            <a:spLocks noGrp="1"/>
          </p:cNvSpPr>
          <p:nvPr>
            <p:ph idx="1"/>
          </p:nvPr>
        </p:nvSpPr>
        <p:spPr/>
        <p:txBody>
          <a:bodyPr>
            <a:normAutofit/>
          </a:bodyPr>
          <a:lstStyle/>
          <a:p>
            <a:r>
              <a:rPr lang="en-US" dirty="0"/>
              <a:t>These are like recurrent networks, but the connections between units are symmetrical</a:t>
            </a:r>
          </a:p>
          <a:p>
            <a:r>
              <a:rPr lang="en-US" dirty="0"/>
              <a:t>They are also more restricted because of obeying energy functions	</a:t>
            </a:r>
          </a:p>
          <a:p>
            <a:r>
              <a:rPr lang="en-US" dirty="0"/>
              <a:t>Restricted connections used to identify overlapping</a:t>
            </a:r>
            <a:br>
              <a:rPr lang="en-US" dirty="0"/>
            </a:br>
            <a:r>
              <a:rPr lang="en-US" dirty="0"/>
              <a:t>objects  </a:t>
            </a:r>
          </a:p>
          <a:p>
            <a:r>
              <a:rPr lang="en-US" dirty="0"/>
              <a:t>Two conditions 	</a:t>
            </a:r>
            <a:br>
              <a:rPr lang="en-US" dirty="0"/>
            </a:br>
            <a:r>
              <a:rPr lang="en-US" dirty="0"/>
              <a:t> </a:t>
            </a:r>
            <a:br>
              <a:rPr lang="en-US" dirty="0"/>
            </a:br>
            <a:r>
              <a:rPr lang="en-US" dirty="0"/>
              <a:t> </a:t>
            </a:r>
          </a:p>
        </p:txBody>
      </p:sp>
      <p:pic>
        <p:nvPicPr>
          <p:cNvPr id="4" name="Picture 3">
            <a:extLst>
              <a:ext uri="{FF2B5EF4-FFF2-40B4-BE49-F238E27FC236}">
                <a16:creationId xmlns:a16="http://schemas.microsoft.com/office/drawing/2014/main" id="{563C0099-0820-49FC-8F69-CDA872D70AE7}"/>
              </a:ext>
            </a:extLst>
          </p:cNvPr>
          <p:cNvPicPr>
            <a:picLocks noChangeAspect="1"/>
          </p:cNvPicPr>
          <p:nvPr/>
        </p:nvPicPr>
        <p:blipFill>
          <a:blip r:embed="rId2"/>
          <a:stretch>
            <a:fillRect/>
          </a:stretch>
        </p:blipFill>
        <p:spPr>
          <a:xfrm>
            <a:off x="6550851" y="3372113"/>
            <a:ext cx="2723151" cy="2876287"/>
          </a:xfrm>
          <a:prstGeom prst="rect">
            <a:avLst/>
          </a:prstGeom>
        </p:spPr>
      </p:pic>
      <p:pic>
        <p:nvPicPr>
          <p:cNvPr id="7" name="Picture 6">
            <a:extLst>
              <a:ext uri="{FF2B5EF4-FFF2-40B4-BE49-F238E27FC236}">
                <a16:creationId xmlns:a16="http://schemas.microsoft.com/office/drawing/2014/main" id="{295A4468-9C11-42CA-99B2-BF1DED2D15A3}"/>
              </a:ext>
            </a:extLst>
          </p:cNvPr>
          <p:cNvPicPr>
            <a:picLocks noChangeAspect="1"/>
          </p:cNvPicPr>
          <p:nvPr/>
        </p:nvPicPr>
        <p:blipFill>
          <a:blip r:embed="rId3"/>
          <a:stretch>
            <a:fillRect/>
          </a:stretch>
        </p:blipFill>
        <p:spPr>
          <a:xfrm>
            <a:off x="811492" y="4515616"/>
            <a:ext cx="5444490" cy="828675"/>
          </a:xfrm>
          <a:prstGeom prst="rect">
            <a:avLst/>
          </a:prstGeom>
        </p:spPr>
      </p:pic>
      <p:sp>
        <p:nvSpPr>
          <p:cNvPr id="5" name="Slide Number Placeholder 4">
            <a:extLst>
              <a:ext uri="{FF2B5EF4-FFF2-40B4-BE49-F238E27FC236}">
                <a16:creationId xmlns:a16="http://schemas.microsoft.com/office/drawing/2014/main" id="{FBDAF7AF-3601-495E-B243-FDC9970E53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09810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6004-8A9A-44E3-B283-D1EE9EBDFBA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Feed forward Neural network</a:t>
            </a:r>
            <a:br>
              <a:rPr lang="en-US" dirty="0"/>
            </a:br>
            <a:endParaRPr lang="en-US" dirty="0"/>
          </a:p>
        </p:txBody>
      </p:sp>
      <p:sp>
        <p:nvSpPr>
          <p:cNvPr id="3" name="Content Placeholder 2">
            <a:extLst>
              <a:ext uri="{FF2B5EF4-FFF2-40B4-BE49-F238E27FC236}">
                <a16:creationId xmlns:a16="http://schemas.microsoft.com/office/drawing/2014/main" id="{63CEE894-DF4C-4F6A-8CA1-4BBFC3652CFC}"/>
              </a:ext>
            </a:extLst>
          </p:cNvPr>
          <p:cNvSpPr>
            <a:spLocks noGrp="1"/>
          </p:cNvSpPr>
          <p:nvPr>
            <p:ph idx="1"/>
          </p:nvPr>
        </p:nvSpPr>
        <p:spPr/>
        <p:txBody>
          <a:bodyPr/>
          <a:lstStyle/>
          <a:p>
            <a:r>
              <a:rPr lang="en-US" dirty="0"/>
              <a:t>Data moves in only one direction</a:t>
            </a:r>
          </a:p>
          <a:p>
            <a:pPr marL="0" indent="0">
              <a:buNone/>
            </a:pPr>
            <a:endParaRPr lang="en-US" dirty="0"/>
          </a:p>
          <a:p>
            <a:r>
              <a:rPr lang="en-US" dirty="0"/>
              <a:t>No loops or feedback 	</a:t>
            </a:r>
          </a:p>
          <a:p>
            <a:endParaRPr lang="en-US" dirty="0"/>
          </a:p>
          <a:p>
            <a:r>
              <a:rPr lang="en-US" dirty="0"/>
              <a:t>Faster and much less complex </a:t>
            </a:r>
          </a:p>
          <a:p>
            <a:endParaRPr lang="en-US" dirty="0"/>
          </a:p>
          <a:p>
            <a:r>
              <a:rPr lang="en-US" dirty="0"/>
              <a:t>face recognition and computer vision</a:t>
            </a:r>
          </a:p>
          <a:p>
            <a:pPr marL="0" indent="0">
              <a:buNone/>
            </a:pPr>
            <a:endParaRPr lang="en-US" dirty="0"/>
          </a:p>
        </p:txBody>
      </p:sp>
      <p:pic>
        <p:nvPicPr>
          <p:cNvPr id="5" name="Picture 4">
            <a:extLst>
              <a:ext uri="{FF2B5EF4-FFF2-40B4-BE49-F238E27FC236}">
                <a16:creationId xmlns:a16="http://schemas.microsoft.com/office/drawing/2014/main" id="{6131F070-0E51-4BD7-8505-D3FBBCA451AC}"/>
              </a:ext>
            </a:extLst>
          </p:cNvPr>
          <p:cNvPicPr>
            <a:picLocks noChangeAspect="1"/>
          </p:cNvPicPr>
          <p:nvPr/>
        </p:nvPicPr>
        <p:blipFill>
          <a:blip r:embed="rId2"/>
          <a:stretch>
            <a:fillRect/>
          </a:stretch>
        </p:blipFill>
        <p:spPr>
          <a:xfrm>
            <a:off x="4968240" y="1627919"/>
            <a:ext cx="4511040" cy="2507202"/>
          </a:xfrm>
          <a:prstGeom prst="rect">
            <a:avLst/>
          </a:prstGeom>
        </p:spPr>
      </p:pic>
      <p:sp>
        <p:nvSpPr>
          <p:cNvPr id="4" name="Slide Number Placeholder 3">
            <a:extLst>
              <a:ext uri="{FF2B5EF4-FFF2-40B4-BE49-F238E27FC236}">
                <a16:creationId xmlns:a16="http://schemas.microsoft.com/office/drawing/2014/main" id="{3B52294F-638D-401F-8169-F922CCD7DC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642595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788" y="558084"/>
            <a:ext cx="9444247" cy="1335110"/>
          </a:xfrm>
        </p:spPr>
        <p:txBody>
          <a:bodyPr/>
          <a:lstStyle/>
          <a:p>
            <a:r>
              <a:rPr lang="en-US" b="1" dirty="0">
                <a:effectLst>
                  <a:outerShdw blurRad="38100" dist="38100" dir="2700000" algn="tl">
                    <a:srgbClr val="000000">
                      <a:alpha val="43137"/>
                    </a:srgbClr>
                  </a:outerShdw>
                </a:effectLst>
              </a:rPr>
              <a:t>How a neuron operates ?</a:t>
            </a:r>
          </a:p>
        </p:txBody>
      </p:sp>
      <p:sp>
        <p:nvSpPr>
          <p:cNvPr id="7" name="Content Placeholder 6"/>
          <p:cNvSpPr>
            <a:spLocks noGrp="1"/>
          </p:cNvSpPr>
          <p:nvPr>
            <p:ph idx="1"/>
          </p:nvPr>
        </p:nvSpPr>
        <p:spPr>
          <a:xfrm>
            <a:off x="677333" y="1571223"/>
            <a:ext cx="11514667" cy="5151549"/>
          </a:xfrm>
        </p:spPr>
        <p:txBody>
          <a:bodyPr/>
          <a:lstStyle/>
          <a:p>
            <a:r>
              <a:rPr lang="en-US" dirty="0"/>
              <a:t>A neuron is just a mathematical function that takes inputs and returns outputs.</a:t>
            </a:r>
          </a:p>
          <a:p>
            <a:r>
              <a:rPr lang="en-US" dirty="0"/>
              <a:t>A neuron will take an input vector, and do three things to it:</a:t>
            </a:r>
          </a:p>
          <a:p>
            <a:pPr lvl="0"/>
            <a:r>
              <a:rPr lang="en-US" dirty="0"/>
              <a:t>Multiply it by a weight vector.</a:t>
            </a:r>
          </a:p>
          <a:p>
            <a:pPr lvl="0"/>
            <a:r>
              <a:rPr lang="en-US" dirty="0"/>
              <a:t>Add a bias value to that product.</a:t>
            </a:r>
          </a:p>
          <a:p>
            <a:pPr lvl="0"/>
            <a:r>
              <a:rPr lang="en-US" dirty="0"/>
              <a:t>Apply an </a:t>
            </a:r>
            <a:r>
              <a:rPr lang="en-US" b="1" dirty="0"/>
              <a:t>activation function</a:t>
            </a:r>
            <a:r>
              <a:rPr lang="en-US" dirty="0"/>
              <a:t> to that value.</a:t>
            </a:r>
          </a:p>
          <a:p>
            <a:pPr lvl="0"/>
            <a:r>
              <a:rPr lang="en-US" dirty="0"/>
              <a:t>A Large weight value means important information</a:t>
            </a:r>
          </a:p>
          <a:p>
            <a:pPr marL="0" lvl="0" indent="0">
              <a:buNone/>
            </a:pPr>
            <a:r>
              <a:rPr lang="en-US" dirty="0"/>
              <a:t>( which will affect the final network decision )</a:t>
            </a:r>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lvl="0"/>
            <a:endParaRPr lang="en-US" dirty="0"/>
          </a:p>
          <a:p>
            <a:endParaRPr lang="en-US" dirty="0"/>
          </a:p>
        </p:txBody>
      </p:sp>
      <p:pic>
        <p:nvPicPr>
          <p:cNvPr id="8" name="Picture 7" descr="https://miro.medium.com/max/850/1*1JCfvimyyFm1yqWMYmnm2g.png"/>
          <p:cNvPicPr/>
          <p:nvPr/>
        </p:nvPicPr>
        <p:blipFill>
          <a:blip r:embed="rId2">
            <a:extLst>
              <a:ext uri="{28A0092B-C50C-407E-A947-70E740481C1C}">
                <a14:useLocalDpi xmlns:a14="http://schemas.microsoft.com/office/drawing/2010/main" val="0"/>
              </a:ext>
            </a:extLst>
          </a:blip>
          <a:srcRect/>
          <a:stretch>
            <a:fillRect/>
          </a:stretch>
        </p:blipFill>
        <p:spPr bwMode="auto">
          <a:xfrm>
            <a:off x="6697013" y="2640168"/>
            <a:ext cx="5519531" cy="4217831"/>
          </a:xfrm>
          <a:prstGeom prst="rect">
            <a:avLst/>
          </a:prstGeom>
          <a:noFill/>
          <a:ln>
            <a:noFill/>
          </a:ln>
        </p:spPr>
      </p:pic>
      <p:sp>
        <p:nvSpPr>
          <p:cNvPr id="3" name="Slide Number Placeholder 2">
            <a:extLst>
              <a:ext uri="{FF2B5EF4-FFF2-40B4-BE49-F238E27FC236}">
                <a16:creationId xmlns:a16="http://schemas.microsoft.com/office/drawing/2014/main" id="{CD28BBAE-A27C-43E1-8748-0D01D5653C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53730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fld id="{3A98EE3D-8CD1-4C3F-BD1C-C98C9596463C}" type="slidenum">
              <a:rPr lang="en-US" smtClean="0"/>
              <a:pPr/>
              <a:t>3</a:t>
            </a:fld>
            <a:endParaRPr lang="en-US" dirty="0"/>
          </a:p>
        </p:txBody>
      </p:sp>
      <p:sp>
        <p:nvSpPr>
          <p:cNvPr id="6" name="TextBox 5">
            <a:extLst>
              <a:ext uri="{FF2B5EF4-FFF2-40B4-BE49-F238E27FC236}">
                <a16:creationId xmlns:a16="http://schemas.microsoft.com/office/drawing/2014/main" id="{55E3D2E2-8251-44CF-82CF-99AB3F553DE5}"/>
              </a:ext>
            </a:extLst>
          </p:cNvPr>
          <p:cNvSpPr txBox="1"/>
          <p:nvPr/>
        </p:nvSpPr>
        <p:spPr>
          <a:xfrm>
            <a:off x="2953885" y="2286030"/>
            <a:ext cx="6320117"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r>
              <a:rPr lang="en-US" sz="6000" dirty="0">
                <a:solidFill>
                  <a:schemeClr val="accent1">
                    <a:lumMod val="60000"/>
                    <a:lumOff val="40000"/>
                  </a:schemeClr>
                </a:solidFill>
              </a:rPr>
              <a:t>Introduction</a:t>
            </a:r>
          </a:p>
          <a:p>
            <a:endParaRPr lang="en-US" dirty="0"/>
          </a:p>
        </p:txBody>
      </p:sp>
    </p:spTree>
    <p:extLst>
      <p:ext uri="{BB962C8B-B14F-4D97-AF65-F5344CB8AC3E}">
        <p14:creationId xmlns:p14="http://schemas.microsoft.com/office/powerpoint/2010/main" val="302994052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Types of activation functions.</a:t>
            </a:r>
          </a:p>
        </p:txBody>
      </p:sp>
      <p:sp>
        <p:nvSpPr>
          <p:cNvPr id="3" name="Content Placeholder 2"/>
          <p:cNvSpPr>
            <a:spLocks noGrp="1"/>
          </p:cNvSpPr>
          <p:nvPr>
            <p:ph idx="1"/>
          </p:nvPr>
        </p:nvSpPr>
        <p:spPr>
          <a:xfrm>
            <a:off x="677334" y="1661375"/>
            <a:ext cx="9303793" cy="4379987"/>
          </a:xfrm>
        </p:spPr>
        <p:txBody>
          <a:bodyPr/>
          <a:lstStyle/>
          <a:p>
            <a:r>
              <a:rPr lang="en-US" dirty="0"/>
              <a:t>An activation function improves the learning power of the neural network by applying some non-linearity.</a:t>
            </a:r>
          </a:p>
          <a:p>
            <a:r>
              <a:rPr lang="en-US" dirty="0"/>
              <a:t>Most common types include : sigmoid ,  RELU, and hyperbolic tangent function.</a:t>
            </a:r>
          </a:p>
          <a:p>
            <a:r>
              <a:rPr lang="en-US" dirty="0"/>
              <a:t>Problem of sigmoid and hyperbolic tangent function  is the vanishing gradient for large input values.</a:t>
            </a:r>
          </a:p>
          <a:p>
            <a:r>
              <a:rPr lang="en-US" dirty="0"/>
              <a:t>RELU is commonly used as it is six times faster than sigmoid, also no gradient problem.</a:t>
            </a:r>
          </a:p>
          <a:p>
            <a:endParaRPr lang="en-US" dirty="0"/>
          </a:p>
          <a:p>
            <a:endParaRPr lang="en-US" dirty="0"/>
          </a:p>
        </p:txBody>
      </p:sp>
      <p:pic>
        <p:nvPicPr>
          <p:cNvPr id="4" name="Picture 3"/>
          <p:cNvPicPr>
            <a:picLocks noChangeAspect="1"/>
          </p:cNvPicPr>
          <p:nvPr/>
        </p:nvPicPr>
        <p:blipFill>
          <a:blip r:embed="rId3"/>
          <a:stretch>
            <a:fillRect/>
          </a:stretch>
        </p:blipFill>
        <p:spPr>
          <a:xfrm>
            <a:off x="6726110" y="3889419"/>
            <a:ext cx="5465890" cy="2968581"/>
          </a:xfrm>
          <a:prstGeom prst="rect">
            <a:avLst/>
          </a:prstGeom>
        </p:spPr>
      </p:pic>
      <p:sp>
        <p:nvSpPr>
          <p:cNvPr id="5" name="Slide Number Placeholder 4">
            <a:extLst>
              <a:ext uri="{FF2B5EF4-FFF2-40B4-BE49-F238E27FC236}">
                <a16:creationId xmlns:a16="http://schemas.microsoft.com/office/drawing/2014/main" id="{7A70D2DF-48F0-45D2-AD98-A677934E3E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964316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183331" cy="1320800"/>
          </a:xfrm>
        </p:spPr>
        <p:txBody>
          <a:bodyPr/>
          <a:lstStyle/>
          <a:p>
            <a:r>
              <a:rPr lang="en-US" b="1" dirty="0">
                <a:effectLst>
                  <a:outerShdw blurRad="38100" dist="38100" dir="2700000" algn="tl">
                    <a:srgbClr val="000000">
                      <a:alpha val="43137"/>
                    </a:srgbClr>
                  </a:outerShdw>
                </a:effectLst>
              </a:rPr>
              <a:t>Illustrating two types of activation functions.</a:t>
            </a:r>
          </a:p>
        </p:txBody>
      </p:sp>
      <p:graphicFrame>
        <p:nvGraphicFramePr>
          <p:cNvPr id="10" name="Diagram 9"/>
          <p:cNvGraphicFramePr/>
          <p:nvPr/>
        </p:nvGraphicFramePr>
        <p:xfrm>
          <a:off x="675745" y="2160983"/>
          <a:ext cx="4185623" cy="576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nvGraphicFramePr>
        <p:xfrm>
          <a:off x="5167477" y="2160983"/>
          <a:ext cx="4185618" cy="5762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Content Placeholder 6" descr="https://miro.medium.com/max/542/1*Myto4ZQagAOoyom4tqkaRQ.png"/>
          <p:cNvPicPr>
            <a:picLocks noGrp="1"/>
          </p:cNvPicPr>
          <p:nvPr>
            <p:ph sz="half" idx="2"/>
          </p:nvPr>
        </p:nvPicPr>
        <p:blipFill>
          <a:blip r:embed="rId12">
            <a:extLst>
              <a:ext uri="{28A0092B-C50C-407E-A947-70E740481C1C}">
                <a14:useLocalDpi xmlns:a14="http://schemas.microsoft.com/office/drawing/2010/main" val="0"/>
              </a:ext>
            </a:extLst>
          </a:blip>
          <a:srcRect/>
          <a:stretch>
            <a:fillRect/>
          </a:stretch>
        </p:blipFill>
        <p:spPr bwMode="auto">
          <a:xfrm>
            <a:off x="675745" y="3181082"/>
            <a:ext cx="3831861" cy="2228045"/>
          </a:xfrm>
          <a:prstGeom prst="rect">
            <a:avLst/>
          </a:prstGeom>
          <a:noFill/>
          <a:ln>
            <a:noFill/>
          </a:ln>
        </p:spPr>
      </p:pic>
      <p:pic>
        <p:nvPicPr>
          <p:cNvPr id="6" name="Content Placeholder 5"/>
          <p:cNvPicPr>
            <a:picLocks noGrp="1" noChangeAspect="1"/>
          </p:cNvPicPr>
          <p:nvPr>
            <p:ph sz="quarter" idx="4"/>
          </p:nvPr>
        </p:nvPicPr>
        <p:blipFill>
          <a:blip r:embed="rId13"/>
          <a:stretch>
            <a:fillRect/>
          </a:stretch>
        </p:blipFill>
        <p:spPr>
          <a:xfrm>
            <a:off x="4929601" y="3181082"/>
            <a:ext cx="4575007" cy="2511380"/>
          </a:xfrm>
          <a:prstGeom prst="rect">
            <a:avLst/>
          </a:prstGeom>
        </p:spPr>
      </p:pic>
      <p:sp>
        <p:nvSpPr>
          <p:cNvPr id="3" name="Slide Number Placeholder 2">
            <a:extLst>
              <a:ext uri="{FF2B5EF4-FFF2-40B4-BE49-F238E27FC236}">
                <a16:creationId xmlns:a16="http://schemas.microsoft.com/office/drawing/2014/main" id="{C622AA48-5157-44F9-A1AC-BCDAC0017D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883849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How to initialize the weights at the beginning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7334" y="1700011"/>
                <a:ext cx="9406824" cy="4341352"/>
              </a:xfrm>
            </p:spPr>
            <p:txBody>
              <a:bodyPr/>
              <a:lstStyle/>
              <a:p>
                <a:pPr marL="0" indent="0">
                  <a:buNone/>
                </a:pPr>
                <a:endParaRPr lang="en-US" dirty="0"/>
              </a:p>
              <a:p>
                <a:r>
                  <a:rPr lang="en-US" dirty="0"/>
                  <a:t>There must be a way of using the weights at the first time to minimize as possible the time of convergence and increase the probability of approaching the right choice.</a:t>
                </a:r>
              </a:p>
              <a:p>
                <a:r>
                  <a:rPr lang="en-US" dirty="0"/>
                  <a:t>This is a mathematical method known as Xavier initialization.</a:t>
                </a:r>
              </a:p>
              <a:p>
                <a:r>
                  <a:rPr lang="en-US" dirty="0"/>
                  <a:t>So we pick the weights from a Gaussian distribution with zero mean and a variance of</a:t>
                </a:r>
                <a14:m>
                  <m:oMath xmlns:m="http://schemas.openxmlformats.org/officeDocument/2006/math">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oMath>
                </a14:m>
                <a:r>
                  <a:rPr lang="en-US" dirty="0"/>
                  <a:t>, where N specifies the number of input neurons in a certain layer, so var (wi )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7334" y="1700011"/>
                <a:ext cx="9406824" cy="4341352"/>
              </a:xfrm>
              <a:blipFill>
                <a:blip r:embed="rId2"/>
                <a:stretch>
                  <a:fillRect l="-130" r="-972"/>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436189" y="4018209"/>
            <a:ext cx="7078958" cy="2839791"/>
          </a:xfrm>
          <a:prstGeom prst="rect">
            <a:avLst/>
          </a:prstGeom>
        </p:spPr>
      </p:pic>
      <p:sp>
        <p:nvSpPr>
          <p:cNvPr id="5" name="Slide Number Placeholder 4">
            <a:extLst>
              <a:ext uri="{FF2B5EF4-FFF2-40B4-BE49-F238E27FC236}">
                <a16:creationId xmlns:a16="http://schemas.microsoft.com/office/drawing/2014/main" id="{9D3C5930-DDC1-4666-B3E9-6A180CA646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18779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How to update the weights ? </a:t>
            </a:r>
          </a:p>
        </p:txBody>
      </p:sp>
      <p:sp>
        <p:nvSpPr>
          <p:cNvPr id="3" name="Content Placeholder 2"/>
          <p:cNvSpPr>
            <a:spLocks noGrp="1"/>
          </p:cNvSpPr>
          <p:nvPr>
            <p:ph idx="1"/>
          </p:nvPr>
        </p:nvSpPr>
        <p:spPr>
          <a:xfrm>
            <a:off x="677333" y="1635617"/>
            <a:ext cx="9303793" cy="4405745"/>
          </a:xfrm>
        </p:spPr>
        <p:txBody>
          <a:bodyPr/>
          <a:lstStyle/>
          <a:p>
            <a:r>
              <a:rPr lang="en-US" dirty="0"/>
              <a:t>This is usually done by an algorithm known as the backpropagation algorithm.</a:t>
            </a:r>
          </a:p>
          <a:p>
            <a:r>
              <a:rPr lang="en-US" dirty="0"/>
              <a:t>It is simply a feedback in which the target value , the inputs to the neural network and the outputs from the neural networks are used to update the value of each corresponding weight.</a:t>
            </a:r>
          </a:p>
          <a:p>
            <a:r>
              <a:rPr lang="en-US" dirty="0"/>
              <a:t>The main target is Minimizing the mean squared error and approach the correct target value. </a:t>
            </a:r>
          </a:p>
        </p:txBody>
      </p:sp>
      <p:pic>
        <p:nvPicPr>
          <p:cNvPr id="5" name="Picture 4"/>
          <p:cNvPicPr>
            <a:picLocks noChangeAspect="1"/>
          </p:cNvPicPr>
          <p:nvPr/>
        </p:nvPicPr>
        <p:blipFill>
          <a:blip r:embed="rId2"/>
          <a:stretch>
            <a:fillRect/>
          </a:stretch>
        </p:blipFill>
        <p:spPr>
          <a:xfrm>
            <a:off x="677332" y="3960082"/>
            <a:ext cx="8596670" cy="2081280"/>
          </a:xfrm>
          <a:prstGeom prst="rect">
            <a:avLst/>
          </a:prstGeom>
        </p:spPr>
      </p:pic>
      <p:sp>
        <p:nvSpPr>
          <p:cNvPr id="4" name="Slide Number Placeholder 3">
            <a:extLst>
              <a:ext uri="{FF2B5EF4-FFF2-40B4-BE49-F238E27FC236}">
                <a16:creationId xmlns:a16="http://schemas.microsoft.com/office/drawing/2014/main" id="{D9FFF7A7-273B-48D8-B296-7F88F5D7592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20003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The SoftMax function.</a:t>
            </a:r>
          </a:p>
        </p:txBody>
      </p:sp>
      <p:sp>
        <p:nvSpPr>
          <p:cNvPr id="3" name="Content Placeholder 2"/>
          <p:cNvSpPr>
            <a:spLocks noGrp="1"/>
          </p:cNvSpPr>
          <p:nvPr>
            <p:ph idx="1"/>
          </p:nvPr>
        </p:nvSpPr>
        <p:spPr>
          <a:xfrm>
            <a:off x="677334" y="1532585"/>
            <a:ext cx="8596668" cy="4508777"/>
          </a:xfrm>
        </p:spPr>
        <p:txBody>
          <a:bodyPr/>
          <a:lstStyle/>
          <a:p>
            <a:r>
              <a:rPr lang="en-US" dirty="0"/>
              <a:t>The SoftMax function is used at the final output layer.</a:t>
            </a:r>
          </a:p>
          <a:p>
            <a:r>
              <a:rPr lang="en-US" dirty="0"/>
              <a:t>The main purpose is mapping the information to a probability distribution.</a:t>
            </a:r>
          </a:p>
        </p:txBody>
      </p:sp>
      <p:pic>
        <p:nvPicPr>
          <p:cNvPr id="5" name="Picture 4"/>
          <p:cNvPicPr>
            <a:picLocks noChangeAspect="1"/>
          </p:cNvPicPr>
          <p:nvPr/>
        </p:nvPicPr>
        <p:blipFill>
          <a:blip r:embed="rId2"/>
          <a:stretch>
            <a:fillRect/>
          </a:stretch>
        </p:blipFill>
        <p:spPr>
          <a:xfrm>
            <a:off x="3825159" y="4784062"/>
            <a:ext cx="2609850" cy="1257300"/>
          </a:xfrm>
          <a:prstGeom prst="rect">
            <a:avLst/>
          </a:prstGeom>
        </p:spPr>
      </p:pic>
      <p:pic>
        <p:nvPicPr>
          <p:cNvPr id="6" name="Picture 5"/>
          <p:cNvPicPr>
            <a:picLocks noChangeAspect="1"/>
          </p:cNvPicPr>
          <p:nvPr/>
        </p:nvPicPr>
        <p:blipFill>
          <a:blip r:embed="rId3"/>
          <a:stretch>
            <a:fillRect/>
          </a:stretch>
        </p:blipFill>
        <p:spPr>
          <a:xfrm>
            <a:off x="850273" y="2324637"/>
            <a:ext cx="7984634" cy="2286000"/>
          </a:xfrm>
          <a:prstGeom prst="rect">
            <a:avLst/>
          </a:prstGeom>
        </p:spPr>
      </p:pic>
      <p:sp>
        <p:nvSpPr>
          <p:cNvPr id="4" name="Slide Number Placeholder 3">
            <a:extLst>
              <a:ext uri="{FF2B5EF4-FFF2-40B4-BE49-F238E27FC236}">
                <a16:creationId xmlns:a16="http://schemas.microsoft.com/office/drawing/2014/main" id="{08D5A290-F23A-458E-AE87-395951E640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36851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Loss functions and their types.</a:t>
            </a:r>
          </a:p>
        </p:txBody>
      </p:sp>
      <p:sp>
        <p:nvSpPr>
          <p:cNvPr id="3" name="Content Placeholder 2"/>
          <p:cNvSpPr>
            <a:spLocks noGrp="1"/>
          </p:cNvSpPr>
          <p:nvPr>
            <p:ph idx="1"/>
          </p:nvPr>
        </p:nvSpPr>
        <p:spPr>
          <a:xfrm>
            <a:off x="677334" y="1622739"/>
            <a:ext cx="9432581" cy="4418624"/>
          </a:xfrm>
        </p:spPr>
        <p:txBody>
          <a:bodyPr/>
          <a:lstStyle/>
          <a:p>
            <a:r>
              <a:rPr lang="en-US" dirty="0"/>
              <a:t>Loss function helps in optimizing the parameters of the neural networks. Our objective is to minimize the loss for a neural network by optimizing its parameters (weights), very important in training our neural network.</a:t>
            </a:r>
          </a:p>
          <a:p>
            <a:r>
              <a:rPr lang="en-US" dirty="0"/>
              <a:t>Types include : binary cross entropy and categorical cross entropy.</a:t>
            </a:r>
          </a:p>
          <a:p>
            <a:r>
              <a:rPr lang="en-US" dirty="0"/>
              <a:t>E.g. the SoftMax output is [0.2,0.2,0.6].</a:t>
            </a:r>
          </a:p>
          <a:p>
            <a:endParaRPr lang="en-US" sz="1600" dirty="0"/>
          </a:p>
        </p:txBody>
      </p:sp>
      <p:pic>
        <p:nvPicPr>
          <p:cNvPr id="4" name="Picture 3"/>
          <p:cNvPicPr>
            <a:picLocks noChangeAspect="1"/>
          </p:cNvPicPr>
          <p:nvPr/>
        </p:nvPicPr>
        <p:blipFill>
          <a:blip r:embed="rId2"/>
          <a:stretch>
            <a:fillRect/>
          </a:stretch>
        </p:blipFill>
        <p:spPr>
          <a:xfrm>
            <a:off x="4489478" y="3832051"/>
            <a:ext cx="5234071" cy="2100719"/>
          </a:xfrm>
          <a:prstGeom prst="rect">
            <a:avLst/>
          </a:prstGeom>
        </p:spPr>
      </p:pic>
      <p:pic>
        <p:nvPicPr>
          <p:cNvPr id="5" name="Picture 4"/>
          <p:cNvPicPr>
            <a:picLocks noChangeAspect="1"/>
          </p:cNvPicPr>
          <p:nvPr/>
        </p:nvPicPr>
        <p:blipFill>
          <a:blip r:embed="rId3"/>
          <a:stretch>
            <a:fillRect/>
          </a:stretch>
        </p:blipFill>
        <p:spPr>
          <a:xfrm>
            <a:off x="342483" y="3832051"/>
            <a:ext cx="3863660" cy="2100719"/>
          </a:xfrm>
          <a:prstGeom prst="rect">
            <a:avLst/>
          </a:prstGeom>
        </p:spPr>
      </p:pic>
      <p:sp>
        <p:nvSpPr>
          <p:cNvPr id="6" name="Slide Number Placeholder 5">
            <a:extLst>
              <a:ext uri="{FF2B5EF4-FFF2-40B4-BE49-F238E27FC236}">
                <a16:creationId xmlns:a16="http://schemas.microsoft.com/office/drawing/2014/main" id="{FA4CA346-6D01-4061-89AA-2ECA3A8587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25594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Comparison between two types of loss functions.</a:t>
            </a:r>
          </a:p>
        </p:txBody>
      </p:sp>
      <p:graphicFrame>
        <p:nvGraphicFramePr>
          <p:cNvPr id="9" name="Diagram 8"/>
          <p:cNvGraphicFramePr/>
          <p:nvPr/>
        </p:nvGraphicFramePr>
        <p:xfrm>
          <a:off x="186347" y="2160983"/>
          <a:ext cx="4185623" cy="576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p:cNvGraphicFramePr/>
          <p:nvPr/>
        </p:nvGraphicFramePr>
        <p:xfrm>
          <a:off x="5088383" y="1930400"/>
          <a:ext cx="4185618" cy="8068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Content Placeholder 6"/>
          <p:cNvPicPr>
            <a:picLocks noGrp="1"/>
          </p:cNvPicPr>
          <p:nvPr>
            <p:ph sz="half" idx="2"/>
          </p:nvPr>
        </p:nvPicPr>
        <p:blipFill>
          <a:blip r:embed="rId12">
            <a:extLst>
              <a:ext uri="{28A0092B-C50C-407E-A947-70E740481C1C}">
                <a14:useLocalDpi xmlns:a14="http://schemas.microsoft.com/office/drawing/2010/main" val="0"/>
              </a:ext>
            </a:extLst>
          </a:blip>
          <a:stretch>
            <a:fillRect/>
          </a:stretch>
        </p:blipFill>
        <p:spPr>
          <a:xfrm>
            <a:off x="470213" y="3093940"/>
            <a:ext cx="4288124" cy="2791705"/>
          </a:xfrm>
          <a:prstGeom prst="rect">
            <a:avLst/>
          </a:prstGeom>
        </p:spPr>
      </p:pic>
      <p:pic>
        <p:nvPicPr>
          <p:cNvPr id="8" name="Content Placeholder 7"/>
          <p:cNvPicPr>
            <a:picLocks noGrp="1"/>
          </p:cNvPicPr>
          <p:nvPr>
            <p:ph sz="quarter" idx="4"/>
          </p:nvPr>
        </p:nvPicPr>
        <p:blipFill>
          <a:blip r:embed="rId13">
            <a:extLst>
              <a:ext uri="{28A0092B-C50C-407E-A947-70E740481C1C}">
                <a14:useLocalDpi xmlns:a14="http://schemas.microsoft.com/office/drawing/2010/main" val="0"/>
              </a:ext>
            </a:extLst>
          </a:blip>
          <a:stretch>
            <a:fillRect/>
          </a:stretch>
        </p:blipFill>
        <p:spPr>
          <a:xfrm>
            <a:off x="5087764" y="3093940"/>
            <a:ext cx="4043357" cy="2791705"/>
          </a:xfrm>
          <a:prstGeom prst="rect">
            <a:avLst/>
          </a:prstGeom>
        </p:spPr>
      </p:pic>
      <p:sp>
        <p:nvSpPr>
          <p:cNvPr id="3" name="Slide Number Placeholder 2">
            <a:extLst>
              <a:ext uri="{FF2B5EF4-FFF2-40B4-BE49-F238E27FC236}">
                <a16:creationId xmlns:a16="http://schemas.microsoft.com/office/drawing/2014/main" id="{34263F19-AA2F-4E49-8481-9813481C22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31827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AC941-291D-4EA0-A408-F654D0654B86}"/>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What is CNN and why using it?</a:t>
            </a:r>
          </a:p>
        </p:txBody>
      </p:sp>
      <p:sp>
        <p:nvSpPr>
          <p:cNvPr id="6" name="Content Placeholder 5">
            <a:extLst>
              <a:ext uri="{FF2B5EF4-FFF2-40B4-BE49-F238E27FC236}">
                <a16:creationId xmlns:a16="http://schemas.microsoft.com/office/drawing/2014/main" id="{BF79C627-214B-4AE1-BD3A-63FF8911546C}"/>
              </a:ext>
            </a:extLst>
          </p:cNvPr>
          <p:cNvSpPr>
            <a:spLocks noGrp="1"/>
          </p:cNvSpPr>
          <p:nvPr>
            <p:ph idx="1"/>
          </p:nvPr>
        </p:nvSpPr>
        <p:spPr>
          <a:xfrm>
            <a:off x="677334" y="2160589"/>
            <a:ext cx="9255806" cy="3880773"/>
          </a:xfrm>
        </p:spPr>
        <p:txBody>
          <a:bodyPr/>
          <a:lstStyle/>
          <a:p>
            <a:r>
              <a:rPr lang="en-GB" dirty="0"/>
              <a:t>very similar to ordinary Neural Networks they are made up of neurons that have learnable weights and biases.</a:t>
            </a:r>
          </a:p>
          <a:p>
            <a:endParaRPr lang="en-US" dirty="0"/>
          </a:p>
          <a:p>
            <a:r>
              <a:rPr lang="en-US" dirty="0"/>
              <a:t>take advantage of the fact that the input consists of images and constrain the architecture in a more sensible way. </a:t>
            </a:r>
          </a:p>
          <a:p>
            <a:endParaRPr lang="en-US" dirty="0"/>
          </a:p>
        </p:txBody>
      </p:sp>
      <p:pic>
        <p:nvPicPr>
          <p:cNvPr id="7" name="Picture 6">
            <a:extLst>
              <a:ext uri="{FF2B5EF4-FFF2-40B4-BE49-F238E27FC236}">
                <a16:creationId xmlns:a16="http://schemas.microsoft.com/office/drawing/2014/main" id="{89740BE0-FE52-43D9-8605-B8F8555A5D56}"/>
              </a:ext>
            </a:extLst>
          </p:cNvPr>
          <p:cNvPicPr>
            <a:picLocks noChangeAspect="1"/>
          </p:cNvPicPr>
          <p:nvPr/>
        </p:nvPicPr>
        <p:blipFill>
          <a:blip r:embed="rId2"/>
          <a:stretch>
            <a:fillRect/>
          </a:stretch>
        </p:blipFill>
        <p:spPr>
          <a:xfrm>
            <a:off x="427481" y="3847904"/>
            <a:ext cx="8596668" cy="2475480"/>
          </a:xfrm>
          <a:prstGeom prst="rect">
            <a:avLst/>
          </a:prstGeom>
        </p:spPr>
      </p:pic>
      <p:sp>
        <p:nvSpPr>
          <p:cNvPr id="3" name="Slide Number Placeholder 2">
            <a:extLst>
              <a:ext uri="{FF2B5EF4-FFF2-40B4-BE49-F238E27FC236}">
                <a16:creationId xmlns:a16="http://schemas.microsoft.com/office/drawing/2014/main" id="{FF0DE811-CB81-4657-AED5-B429FBBB20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517343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0F404-FAB1-4959-831B-2E6154309468}"/>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Layers of CNN</a:t>
            </a:r>
          </a:p>
        </p:txBody>
      </p:sp>
      <p:sp>
        <p:nvSpPr>
          <p:cNvPr id="3" name="Content Placeholder 2">
            <a:extLst>
              <a:ext uri="{FF2B5EF4-FFF2-40B4-BE49-F238E27FC236}">
                <a16:creationId xmlns:a16="http://schemas.microsoft.com/office/drawing/2014/main" id="{234685D2-12E1-4927-BDEE-425D15AFBE13}"/>
              </a:ext>
            </a:extLst>
          </p:cNvPr>
          <p:cNvSpPr>
            <a:spLocks noGrp="1"/>
          </p:cNvSpPr>
          <p:nvPr>
            <p:ph idx="1"/>
          </p:nvPr>
        </p:nvSpPr>
        <p:spPr>
          <a:xfrm>
            <a:off x="677334" y="1930401"/>
            <a:ext cx="2153548" cy="4110962"/>
          </a:xfrm>
        </p:spPr>
        <p:txBody>
          <a:bodyPr/>
          <a:lstStyle/>
          <a:p>
            <a:pPr marL="0" indent="0">
              <a:buNone/>
            </a:pPr>
            <a:endParaRPr lang="en-US" dirty="0"/>
          </a:p>
          <a:p>
            <a:r>
              <a:rPr lang="en-US" dirty="0"/>
              <a:t>Convolution </a:t>
            </a:r>
          </a:p>
          <a:p>
            <a:r>
              <a:rPr lang="en-US" dirty="0"/>
              <a:t>Pooling</a:t>
            </a:r>
          </a:p>
          <a:p>
            <a:r>
              <a:rPr lang="en-US" dirty="0"/>
              <a:t>Fully connected </a:t>
            </a:r>
          </a:p>
          <a:p>
            <a:endParaRPr lang="en-US" dirty="0"/>
          </a:p>
        </p:txBody>
      </p:sp>
      <p:sp>
        <p:nvSpPr>
          <p:cNvPr id="4" name="Slide Number Placeholder 3">
            <a:extLst>
              <a:ext uri="{FF2B5EF4-FFF2-40B4-BE49-F238E27FC236}">
                <a16:creationId xmlns:a16="http://schemas.microsoft.com/office/drawing/2014/main" id="{1EE25673-E0C2-4A87-B8BD-CECDB37FD7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0498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D10A9-41B7-4576-84FE-B7BBC698841C}"/>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Convolution layer</a:t>
            </a:r>
            <a:endParaRPr lang="en-US" dirty="0"/>
          </a:p>
        </p:txBody>
      </p:sp>
      <p:sp>
        <p:nvSpPr>
          <p:cNvPr id="3" name="Content Placeholder 2">
            <a:extLst>
              <a:ext uri="{FF2B5EF4-FFF2-40B4-BE49-F238E27FC236}">
                <a16:creationId xmlns:a16="http://schemas.microsoft.com/office/drawing/2014/main" id="{5D656EE1-F0D6-459D-B95D-A4BFB4B418C6}"/>
              </a:ext>
            </a:extLst>
          </p:cNvPr>
          <p:cNvSpPr>
            <a:spLocks noGrp="1"/>
          </p:cNvSpPr>
          <p:nvPr>
            <p:ph idx="1"/>
          </p:nvPr>
        </p:nvSpPr>
        <p:spPr>
          <a:xfrm>
            <a:off x="677335" y="1478071"/>
            <a:ext cx="7033281" cy="5194578"/>
          </a:xfrm>
        </p:spPr>
        <p:txBody>
          <a:bodyPr>
            <a:normAutofit/>
          </a:bodyPr>
          <a:lstStyle/>
          <a:p>
            <a:r>
              <a:rPr lang="en-US" dirty="0"/>
              <a:t>to extract the features of the locally. </a:t>
            </a:r>
          </a:p>
          <a:p>
            <a:r>
              <a:rPr lang="en-US" dirty="0"/>
              <a:t>Filter with small height and width but same depth is convolved across the image and a dot product is computed to give an activation map. </a:t>
            </a:r>
          </a:p>
          <a:p>
            <a:r>
              <a:rPr lang="en-GB" dirty="0"/>
              <a:t>Different filters which detect different features are convolved on the input file and a set of activation maps is outputted and passed to the next layer.</a:t>
            </a:r>
            <a:endParaRPr lang="en-US" dirty="0"/>
          </a:p>
          <a:p>
            <a:endParaRPr lang="en-US" dirty="0"/>
          </a:p>
        </p:txBody>
      </p:sp>
      <p:pic>
        <p:nvPicPr>
          <p:cNvPr id="5" name="Picture 4">
            <a:extLst>
              <a:ext uri="{FF2B5EF4-FFF2-40B4-BE49-F238E27FC236}">
                <a16:creationId xmlns:a16="http://schemas.microsoft.com/office/drawing/2014/main" id="{6F1CAC33-B3FB-4828-9B7B-6887FD950418}"/>
              </a:ext>
            </a:extLst>
          </p:cNvPr>
          <p:cNvPicPr>
            <a:picLocks noChangeAspect="1"/>
          </p:cNvPicPr>
          <p:nvPr/>
        </p:nvPicPr>
        <p:blipFill>
          <a:blip r:embed="rId3"/>
          <a:stretch>
            <a:fillRect/>
          </a:stretch>
        </p:blipFill>
        <p:spPr>
          <a:xfrm>
            <a:off x="3190875" y="3831085"/>
            <a:ext cx="3276600" cy="3026915"/>
          </a:xfrm>
          <a:prstGeom prst="rect">
            <a:avLst/>
          </a:prstGeom>
        </p:spPr>
      </p:pic>
      <p:sp>
        <p:nvSpPr>
          <p:cNvPr id="4" name="Slide Number Placeholder 3">
            <a:extLst>
              <a:ext uri="{FF2B5EF4-FFF2-40B4-BE49-F238E27FC236}">
                <a16:creationId xmlns:a16="http://schemas.microsoft.com/office/drawing/2014/main" id="{A652B0DF-F481-4BE4-9F2D-7C7203CAE9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5414452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car parked on the side of a vehicle&#10;&#10;Description generated with high confidence">
            <a:extLst>
              <a:ext uri="{FF2B5EF4-FFF2-40B4-BE49-F238E27FC236}">
                <a16:creationId xmlns:a16="http://schemas.microsoft.com/office/drawing/2014/main" id="{0FA402E3-FC3A-4B9F-8E5E-CF882B8BF281}"/>
              </a:ext>
            </a:extLst>
          </p:cNvPr>
          <p:cNvPicPr>
            <a:picLocks noChangeAspect="1"/>
          </p:cNvPicPr>
          <p:nvPr/>
        </p:nvPicPr>
        <p:blipFill rotWithShape="1">
          <a:blip r:embed="rId2"/>
          <a:srcRect l="9091" t="9558" b="1509"/>
          <a:stretch/>
        </p:blipFill>
        <p:spPr>
          <a:xfrm>
            <a:off x="1" y="10"/>
            <a:ext cx="12191999" cy="6857990"/>
          </a:xfrm>
          <a:prstGeom prst="rect">
            <a:avLst/>
          </a:prstGeom>
        </p:spPr>
      </p:pic>
      <p:sp>
        <p:nvSpPr>
          <p:cNvPr id="9" name="Isosceles Triangle 8">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Parallelogram 10">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13" name="Straight Connector 12">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704198" y="1496991"/>
            <a:ext cx="4569803" cy="2369131"/>
          </a:xfrm>
        </p:spPr>
        <p:txBody>
          <a:bodyPr>
            <a:normAutofit/>
          </a:bodyPr>
          <a:lstStyle/>
          <a:p>
            <a:pPr algn="l"/>
            <a:r>
              <a:rPr lang="en-US" sz="4400" dirty="0">
                <a:ea typeface="+mj-lt"/>
                <a:cs typeface="+mj-lt"/>
              </a:rPr>
              <a:t>Introduction: Autonomous Car</a:t>
            </a:r>
            <a:endParaRPr lang="en-US" sz="4400" dirty="0"/>
          </a:p>
        </p:txBody>
      </p:sp>
      <p:sp>
        <p:nvSpPr>
          <p:cNvPr id="3" name="Subtitle 2"/>
          <p:cNvSpPr>
            <a:spLocks noGrp="1"/>
          </p:cNvSpPr>
          <p:nvPr>
            <p:ph type="subTitle" idx="1"/>
          </p:nvPr>
        </p:nvSpPr>
        <p:spPr>
          <a:xfrm>
            <a:off x="4700964" y="4050832"/>
            <a:ext cx="4573037" cy="1096899"/>
          </a:xfrm>
        </p:spPr>
        <p:txBody>
          <a:bodyPr>
            <a:normAutofit/>
          </a:bodyPr>
          <a:lstStyle/>
          <a:p>
            <a:pPr marL="285750" indent="-285750">
              <a:lnSpc>
                <a:spcPct val="90000"/>
              </a:lnSpc>
              <a:buFont typeface="Wingdings" charset="2"/>
              <a:buChar char="Ø"/>
            </a:pPr>
            <a:r>
              <a:rPr lang="en-US" sz="1100" dirty="0">
                <a:solidFill>
                  <a:schemeClr val="bg1"/>
                </a:solidFill>
              </a:rPr>
              <a:t>Self-Driving car </a:t>
            </a:r>
            <a:r>
              <a:rPr lang="en-US" sz="1100" dirty="0">
                <a:solidFill>
                  <a:schemeClr val="bg1"/>
                </a:solidFill>
                <a:ea typeface="+mn-lt"/>
                <a:cs typeface="+mn-lt"/>
              </a:rPr>
              <a:t>is a vehicle that is capable of sensing its environment and moving safely with little or no human input.</a:t>
            </a:r>
          </a:p>
          <a:p>
            <a:pPr marL="285750" indent="-285750">
              <a:lnSpc>
                <a:spcPct val="90000"/>
              </a:lnSpc>
              <a:buFont typeface="Wingdings" charset="2"/>
              <a:buChar char="Ø"/>
            </a:pPr>
            <a:r>
              <a:rPr lang="en-US" sz="1100" dirty="0">
                <a:solidFill>
                  <a:schemeClr val="bg1"/>
                </a:solidFill>
              </a:rPr>
              <a:t>Accidents rate could be decreased by 90% after autonomous vehicles are in the streets.</a:t>
            </a:r>
          </a:p>
          <a:p>
            <a:pPr marL="285750" indent="-285750">
              <a:lnSpc>
                <a:spcPct val="90000"/>
              </a:lnSpc>
              <a:buFont typeface="Wingdings" charset="2"/>
              <a:buChar char="Ø"/>
            </a:pPr>
            <a:endParaRPr lang="en-US" sz="1100" dirty="0">
              <a:solidFill>
                <a:schemeClr val="bg1"/>
              </a:solidFill>
            </a:endParaRPr>
          </a:p>
          <a:p>
            <a:pPr>
              <a:lnSpc>
                <a:spcPct val="90000"/>
              </a:lnSpc>
            </a:pPr>
            <a:endParaRPr lang="en-US" sz="1100" dirty="0">
              <a:solidFill>
                <a:schemeClr val="bg1"/>
              </a:solidFill>
              <a:ea typeface="+mn-lt"/>
              <a:cs typeface="+mn-lt"/>
            </a:endParaRPr>
          </a:p>
          <a:p>
            <a:pPr>
              <a:lnSpc>
                <a:spcPct val="90000"/>
              </a:lnSpc>
            </a:pPr>
            <a:endParaRPr lang="en-US" sz="1100" dirty="0">
              <a:solidFill>
                <a:schemeClr val="bg1"/>
              </a:solidFill>
            </a:endParaRPr>
          </a:p>
          <a:p>
            <a:pPr>
              <a:lnSpc>
                <a:spcPct val="90000"/>
              </a:lnSpc>
            </a:pPr>
            <a:endParaRPr lang="en-US" sz="1100" dirty="0">
              <a:solidFill>
                <a:schemeClr val="bg1"/>
              </a:solidFill>
              <a:ea typeface="+mn-lt"/>
              <a:cs typeface="+mn-lt"/>
            </a:endParaRPr>
          </a:p>
          <a:p>
            <a:pPr>
              <a:lnSpc>
                <a:spcPct val="90000"/>
              </a:lnSpc>
            </a:pPr>
            <a:endParaRPr lang="en-US" sz="1100" dirty="0">
              <a:solidFill>
                <a:schemeClr val="bg1"/>
              </a:solidFill>
            </a:endParaRPr>
          </a:p>
        </p:txBody>
      </p:sp>
      <p:sp>
        <p:nvSpPr>
          <p:cNvPr id="23"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89D4D0E3-62BA-44EE-9F15-4FB1CFE23C2C}"/>
              </a:ext>
            </a:extLst>
          </p:cNvPr>
          <p:cNvSpPr>
            <a:spLocks noGrp="1"/>
          </p:cNvSpPr>
          <p:nvPr>
            <p:ph type="sldNum" sz="quarter" idx="12"/>
          </p:nvPr>
        </p:nvSpPr>
        <p:spPr/>
        <p:txBody>
          <a:bodyPr/>
          <a:lstStyle/>
          <a:p>
            <a:pPr lvl="0">
              <a:defRPr/>
            </a:pPr>
            <a:fld id="{3A98EE3D-8CD1-4C3F-BD1C-C98C9596463C}" type="slidenum">
              <a:rPr lang="en-US">
                <a:solidFill>
                  <a:srgbClr val="90C226"/>
                </a:solidFill>
              </a:rPr>
              <a:pPr lvl="0">
                <a:defRPr/>
              </a:pPr>
              <a:t>4</a:t>
            </a:fld>
            <a:endParaRPr lang="en-US" dirty="0">
              <a:solidFill>
                <a:srgbClr val="90C226"/>
              </a:solidFill>
            </a:endParaRP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7E2EC-CE73-4067-AE70-7AA8047A89A9}"/>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Output</a:t>
            </a:r>
            <a:r>
              <a:rPr lang="en-US" dirty="0"/>
              <a:t> </a:t>
            </a:r>
            <a:r>
              <a:rPr lang="en-US" b="1" dirty="0">
                <a:effectLst>
                  <a:outerShdw blurRad="38100" dist="38100" dir="2700000" algn="tl">
                    <a:srgbClr val="000000">
                      <a:alpha val="43137"/>
                    </a:srgbClr>
                  </a:outerShdw>
                </a:effectLst>
              </a:rPr>
              <a:t>of the convolution layer </a:t>
            </a:r>
          </a:p>
        </p:txBody>
      </p:sp>
      <p:pic>
        <p:nvPicPr>
          <p:cNvPr id="7" name="Picture 6">
            <a:extLst>
              <a:ext uri="{FF2B5EF4-FFF2-40B4-BE49-F238E27FC236}">
                <a16:creationId xmlns:a16="http://schemas.microsoft.com/office/drawing/2014/main" id="{4480E0A5-1A32-419B-8144-5250F21421FF}"/>
              </a:ext>
            </a:extLst>
          </p:cNvPr>
          <p:cNvPicPr>
            <a:picLocks noChangeAspect="1"/>
          </p:cNvPicPr>
          <p:nvPr/>
        </p:nvPicPr>
        <p:blipFill>
          <a:blip r:embed="rId2"/>
          <a:stretch>
            <a:fillRect/>
          </a:stretch>
        </p:blipFill>
        <p:spPr>
          <a:xfrm>
            <a:off x="2407280" y="1270000"/>
            <a:ext cx="6162675" cy="4038600"/>
          </a:xfrm>
          <a:prstGeom prst="rect">
            <a:avLst/>
          </a:prstGeom>
        </p:spPr>
      </p:pic>
      <p:sp>
        <p:nvSpPr>
          <p:cNvPr id="14" name="Content Placeholder 13">
            <a:extLst>
              <a:ext uri="{FF2B5EF4-FFF2-40B4-BE49-F238E27FC236}">
                <a16:creationId xmlns:a16="http://schemas.microsoft.com/office/drawing/2014/main" id="{223A27B5-0C5E-436D-9DB5-A948D21E9BBD}"/>
              </a:ext>
            </a:extLst>
          </p:cNvPr>
          <p:cNvSpPr>
            <a:spLocks noGrp="1"/>
          </p:cNvSpPr>
          <p:nvPr>
            <p:ph sz="quarter" idx="4"/>
          </p:nvPr>
        </p:nvSpPr>
        <p:spPr>
          <a:xfrm>
            <a:off x="370702" y="5409078"/>
            <a:ext cx="9527060" cy="1320800"/>
          </a:xfrm>
        </p:spPr>
        <p:txBody>
          <a:bodyPr/>
          <a:lstStyle/>
          <a:p>
            <a:pPr marL="0" indent="0">
              <a:buNone/>
            </a:pPr>
            <a:r>
              <a:rPr lang="en-US" dirty="0"/>
              <a:t>The size of the output volume for the next layer is controlled by three hyperparameters : </a:t>
            </a:r>
          </a:p>
          <a:p>
            <a:pPr marL="0" indent="0">
              <a:buNone/>
            </a:pPr>
            <a:r>
              <a:rPr lang="en-US" dirty="0"/>
              <a:t>depth ,Stride and Zero padding </a:t>
            </a:r>
          </a:p>
          <a:p>
            <a:pPr marL="0" indent="0">
              <a:buNone/>
            </a:pPr>
            <a:endParaRPr lang="en-US" dirty="0"/>
          </a:p>
        </p:txBody>
      </p:sp>
      <p:sp>
        <p:nvSpPr>
          <p:cNvPr id="3" name="Slide Number Placeholder 2">
            <a:extLst>
              <a:ext uri="{FF2B5EF4-FFF2-40B4-BE49-F238E27FC236}">
                <a16:creationId xmlns:a16="http://schemas.microsoft.com/office/drawing/2014/main" id="{C7C79BD5-1D5F-4A6A-95F3-B88DE876F0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364518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041-AC60-42F5-A2AD-741F7D00E2D3}"/>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Pooling layer</a:t>
            </a:r>
          </a:p>
        </p:txBody>
      </p:sp>
      <p:sp>
        <p:nvSpPr>
          <p:cNvPr id="3" name="Content Placeholder 2">
            <a:extLst>
              <a:ext uri="{FF2B5EF4-FFF2-40B4-BE49-F238E27FC236}">
                <a16:creationId xmlns:a16="http://schemas.microsoft.com/office/drawing/2014/main" id="{D9B1FBA1-57BA-40D9-B3AD-C6C1EF75B5E3}"/>
              </a:ext>
            </a:extLst>
          </p:cNvPr>
          <p:cNvSpPr>
            <a:spLocks noGrp="1"/>
          </p:cNvSpPr>
          <p:nvPr>
            <p:ph idx="1"/>
          </p:nvPr>
        </p:nvSpPr>
        <p:spPr>
          <a:xfrm>
            <a:off x="677334" y="1488613"/>
            <a:ext cx="8596668" cy="3880773"/>
          </a:xfrm>
        </p:spPr>
        <p:txBody>
          <a:bodyPr>
            <a:normAutofit/>
          </a:bodyPr>
          <a:lstStyle/>
          <a:p>
            <a:r>
              <a:rPr lang="en-US" dirty="0"/>
              <a:t>for reducing the spatial size of the representation</a:t>
            </a:r>
          </a:p>
          <a:p>
            <a:r>
              <a:rPr lang="en-US" dirty="0"/>
              <a:t>Two types including : max pool and average pool.</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FEC0C0A0-4C92-4970-840C-81FAA5576129}"/>
              </a:ext>
            </a:extLst>
          </p:cNvPr>
          <p:cNvPicPr/>
          <p:nvPr/>
        </p:nvPicPr>
        <p:blipFill>
          <a:blip r:embed="rId2"/>
          <a:stretch>
            <a:fillRect/>
          </a:stretch>
        </p:blipFill>
        <p:spPr>
          <a:xfrm>
            <a:off x="2181014" y="2951479"/>
            <a:ext cx="6079066" cy="3134361"/>
          </a:xfrm>
          <a:prstGeom prst="rect">
            <a:avLst/>
          </a:prstGeom>
        </p:spPr>
      </p:pic>
      <p:sp>
        <p:nvSpPr>
          <p:cNvPr id="4" name="Slide Number Placeholder 3">
            <a:extLst>
              <a:ext uri="{FF2B5EF4-FFF2-40B4-BE49-F238E27FC236}">
                <a16:creationId xmlns:a16="http://schemas.microsoft.com/office/drawing/2014/main" id="{62900260-36BD-4798-AD53-1BF44E80FD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11687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4534B-DC33-4E57-A4EB-2E915A635AD1}"/>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Fully connected layer</a:t>
            </a:r>
          </a:p>
        </p:txBody>
      </p:sp>
      <p:sp>
        <p:nvSpPr>
          <p:cNvPr id="3" name="Content Placeholder 2">
            <a:extLst>
              <a:ext uri="{FF2B5EF4-FFF2-40B4-BE49-F238E27FC236}">
                <a16:creationId xmlns:a16="http://schemas.microsoft.com/office/drawing/2014/main" id="{12131D7D-B3BB-4968-9FB3-29A31CDF12B4}"/>
              </a:ext>
            </a:extLst>
          </p:cNvPr>
          <p:cNvSpPr>
            <a:spLocks noGrp="1"/>
          </p:cNvSpPr>
          <p:nvPr>
            <p:ph idx="1"/>
          </p:nvPr>
        </p:nvSpPr>
        <p:spPr/>
        <p:txBody>
          <a:bodyPr/>
          <a:lstStyle/>
          <a:p>
            <a:r>
              <a:rPr lang="en-US" dirty="0"/>
              <a:t>connect all neurons from the previous layer to the next layer and  use a SoftMax activation function to classify the number on the input image </a:t>
            </a:r>
          </a:p>
        </p:txBody>
      </p:sp>
      <p:sp>
        <p:nvSpPr>
          <p:cNvPr id="4" name="Slide Number Placeholder 3">
            <a:extLst>
              <a:ext uri="{FF2B5EF4-FFF2-40B4-BE49-F238E27FC236}">
                <a16:creationId xmlns:a16="http://schemas.microsoft.com/office/drawing/2014/main" id="{50E58E93-A573-4EC0-BBBE-0E7640799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FD84D82C-009E-4021-B9E9-2C4C53235484}"/>
              </a:ext>
            </a:extLst>
          </p:cNvPr>
          <p:cNvPicPr/>
          <p:nvPr/>
        </p:nvPicPr>
        <p:blipFill>
          <a:blip r:embed="rId2">
            <a:extLst>
              <a:ext uri="{28A0092B-C50C-407E-A947-70E740481C1C}">
                <a14:useLocalDpi xmlns:a14="http://schemas.microsoft.com/office/drawing/2010/main" val="0"/>
              </a:ext>
            </a:extLst>
          </a:blip>
          <a:stretch>
            <a:fillRect/>
          </a:stretch>
        </p:blipFill>
        <p:spPr>
          <a:xfrm>
            <a:off x="1794903" y="3250911"/>
            <a:ext cx="6058180" cy="3155576"/>
          </a:xfrm>
          <a:prstGeom prst="rect">
            <a:avLst/>
          </a:prstGeom>
        </p:spPr>
      </p:pic>
    </p:spTree>
    <p:extLst>
      <p:ext uri="{BB962C8B-B14F-4D97-AF65-F5344CB8AC3E}">
        <p14:creationId xmlns:p14="http://schemas.microsoft.com/office/powerpoint/2010/main" val="18497616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Parameters that affect the Output volume size in a CNN.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7333" y="2160589"/>
                <a:ext cx="9484097" cy="3880773"/>
              </a:xfrm>
            </p:spPr>
            <p:txBody>
              <a:bodyPr/>
              <a:lstStyle/>
              <a:p>
                <a:r>
                  <a:rPr lang="en-US" dirty="0"/>
                  <a:t>These parameters include : Number of filters used , stride and padding.</a:t>
                </a:r>
              </a:p>
              <a:p>
                <a:r>
                  <a:rPr lang="en-US" dirty="0"/>
                  <a:t>Number of filters affect the depth ,where the depth of the output equals to the number of filters used.</a:t>
                </a:r>
              </a:p>
              <a:p>
                <a:r>
                  <a:rPr lang="en-US" dirty="0"/>
                  <a:t>The stride is usually used to speed up our network, it affects the width and the height but does not affect the depth, as the stride increases , the size of the output decreases.</a:t>
                </a:r>
              </a:p>
              <a:p>
                <a:r>
                  <a:rPr lang="en-US" dirty="0"/>
                  <a:t>Padding is usually used if we want our output to have the same size like the input ( by default the size will get smaller as result of the convolution operation ).</a:t>
                </a:r>
              </a:p>
              <a:p>
                <a:r>
                  <a:rPr lang="en-US" dirty="0"/>
                  <a:t>There is a general formula that used to determine the size of the output volume which is as follows </a:t>
                </a:r>
                <a:r>
                  <a:rPr lang="en-US" b="1" dirty="0">
                    <a:effectLst>
                      <a:outerShdw blurRad="38100" dist="38100" dir="2700000" algn="tl">
                        <a:srgbClr val="000000">
                          <a:alpha val="43137"/>
                        </a:srgbClr>
                      </a:outerShdw>
                    </a:effectLst>
                  </a:rPr>
                  <a:t>output size =  </a:t>
                </a:r>
                <a14:m>
                  <m:oMath xmlns:m="http://schemas.openxmlformats.org/officeDocument/2006/math">
                    <m:f>
                      <m:fPr>
                        <m:ctrlPr>
                          <a:rPr lang="en-US" b="1" i="1">
                            <a:effectLst>
                              <a:outerShdw blurRad="38100" dist="38100" dir="2700000" algn="tl">
                                <a:srgbClr val="000000">
                                  <a:alpha val="43137"/>
                                </a:srgbClr>
                              </a:outerShdw>
                            </a:effectLst>
                            <a:latin typeface="Cambria Math" panose="02040503050406030204" pitchFamily="18" charset="0"/>
                          </a:rPr>
                        </m:ctrlPr>
                      </m:fPr>
                      <m:num>
                        <m:r>
                          <a:rPr lang="en-US" b="1" i="1">
                            <a:effectLst>
                              <a:outerShdw blurRad="38100" dist="38100" dir="2700000" algn="tl">
                                <a:srgbClr val="000000">
                                  <a:alpha val="43137"/>
                                </a:srgbClr>
                              </a:outerShdw>
                            </a:effectLst>
                            <a:latin typeface="Cambria Math" panose="02040503050406030204" pitchFamily="18" charset="0"/>
                          </a:rPr>
                          <m:t>𝑵</m:t>
                        </m:r>
                        <m:r>
                          <a:rPr lang="en-US" b="1" i="1">
                            <a:effectLst>
                              <a:outerShdw blurRad="38100" dist="38100" dir="2700000" algn="tl">
                                <a:srgbClr val="000000">
                                  <a:alpha val="43137"/>
                                </a:srgbClr>
                              </a:outerShdw>
                            </a:effectLst>
                            <a:latin typeface="Cambria Math" panose="02040503050406030204" pitchFamily="18" charset="0"/>
                          </a:rPr>
                          <m:t>+</m:t>
                        </m:r>
                        <m:r>
                          <a:rPr lang="en-US" b="1" i="1">
                            <a:effectLst>
                              <a:outerShdw blurRad="38100" dist="38100" dir="2700000" algn="tl">
                                <a:srgbClr val="000000">
                                  <a:alpha val="43137"/>
                                </a:srgbClr>
                              </a:outerShdw>
                            </a:effectLst>
                            <a:latin typeface="Cambria Math" panose="02040503050406030204" pitchFamily="18" charset="0"/>
                          </a:rPr>
                          <m:t>𝟐</m:t>
                        </m:r>
                        <m:r>
                          <a:rPr lang="en-US" b="1" i="1">
                            <a:effectLst>
                              <a:outerShdw blurRad="38100" dist="38100" dir="2700000" algn="tl">
                                <a:srgbClr val="000000">
                                  <a:alpha val="43137"/>
                                </a:srgbClr>
                              </a:outerShdw>
                            </a:effectLst>
                            <a:latin typeface="Cambria Math" panose="02040503050406030204" pitchFamily="18" charset="0"/>
                          </a:rPr>
                          <m:t>𝑷</m:t>
                        </m:r>
                        <m:r>
                          <a:rPr lang="en-US" b="1" i="1">
                            <a:effectLst>
                              <a:outerShdw blurRad="38100" dist="38100" dir="2700000" algn="tl">
                                <a:srgbClr val="000000">
                                  <a:alpha val="43137"/>
                                </a:srgbClr>
                              </a:outerShdw>
                            </a:effectLst>
                            <a:latin typeface="Cambria Math" panose="02040503050406030204" pitchFamily="18" charset="0"/>
                          </a:rPr>
                          <m:t>−</m:t>
                        </m:r>
                        <m:r>
                          <a:rPr lang="en-US" b="1" i="1">
                            <a:effectLst>
                              <a:outerShdw blurRad="38100" dist="38100" dir="2700000" algn="tl">
                                <a:srgbClr val="000000">
                                  <a:alpha val="43137"/>
                                </a:srgbClr>
                              </a:outerShdw>
                            </a:effectLst>
                            <a:latin typeface="Cambria Math" panose="02040503050406030204" pitchFamily="18" charset="0"/>
                          </a:rPr>
                          <m:t>𝑭</m:t>
                        </m:r>
                      </m:num>
                      <m:den>
                        <m:r>
                          <a:rPr lang="en-US" b="1" i="1">
                            <a:effectLst>
                              <a:outerShdw blurRad="38100" dist="38100" dir="2700000" algn="tl">
                                <a:srgbClr val="000000">
                                  <a:alpha val="43137"/>
                                </a:srgbClr>
                              </a:outerShdw>
                            </a:effectLst>
                            <a:latin typeface="Cambria Math" panose="02040503050406030204" pitchFamily="18" charset="0"/>
                          </a:rPr>
                          <m:t>𝑺</m:t>
                        </m:r>
                      </m:den>
                    </m:f>
                  </m:oMath>
                </a14:m>
                <a:r>
                  <a:rPr lang="en-US" b="1" dirty="0">
                    <a:effectLst>
                      <a:outerShdw blurRad="38100" dist="38100" dir="2700000" algn="tl">
                        <a:srgbClr val="000000">
                          <a:alpha val="43137"/>
                        </a:srgbClr>
                      </a:outerShdw>
                    </a:effectLst>
                  </a:rPr>
                  <a:t> + 1</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7333" y="2160589"/>
                <a:ext cx="9484097" cy="3880773"/>
              </a:xfrm>
              <a:blipFill rotWithShape="0">
                <a:blip r:embed="rId2"/>
                <a:stretch>
                  <a:fillRect l="-129" t="-942" r="-109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5CA8298-653F-47DC-AE8F-F8C6F26182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634076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Effect of the number of filters.</a:t>
            </a:r>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normAutofit fontScale="92500"/>
          </a:bodyPr>
          <a:lstStyle/>
          <a:p>
            <a:r>
              <a:rPr lang="en-US" sz="1600" dirty="0">
                <a:solidFill>
                  <a:schemeClr val="bg1">
                    <a:lumMod val="50000"/>
                  </a:schemeClr>
                </a:solidFill>
              </a:rPr>
              <a:t>We notice that the output size is 4x4x2 , the depth equals 2 because 2 filters are used, generally speaking the filters are used to detect some features like vertical or horizontal edges.</a:t>
            </a:r>
          </a:p>
        </p:txBody>
      </p:sp>
      <p:pic>
        <p:nvPicPr>
          <p:cNvPr id="5" name="Picture 4"/>
          <p:cNvPicPr/>
          <p:nvPr/>
        </p:nvPicPr>
        <p:blipFill>
          <a:blip r:embed="rId2"/>
          <a:stretch>
            <a:fillRect/>
          </a:stretch>
        </p:blipFill>
        <p:spPr>
          <a:xfrm>
            <a:off x="579549" y="609600"/>
            <a:ext cx="8822027" cy="3975279"/>
          </a:xfrm>
          <a:prstGeom prst="rect">
            <a:avLst/>
          </a:prstGeom>
        </p:spPr>
      </p:pic>
      <p:sp>
        <p:nvSpPr>
          <p:cNvPr id="6" name="Slide Number Placeholder 5">
            <a:extLst>
              <a:ext uri="{FF2B5EF4-FFF2-40B4-BE49-F238E27FC236}">
                <a16:creationId xmlns:a16="http://schemas.microsoft.com/office/drawing/2014/main" id="{34D6AEF0-DC10-4BCA-8BB5-3F2D47BC6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009557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Effect of the stride.</a:t>
            </a:r>
          </a:p>
        </p:txBody>
      </p:sp>
      <p:sp>
        <p:nvSpPr>
          <p:cNvPr id="4" name="Text Placeholder 3"/>
          <p:cNvSpPr>
            <a:spLocks noGrp="1"/>
          </p:cNvSpPr>
          <p:nvPr>
            <p:ph type="body" sz="half" idx="2"/>
          </p:nvPr>
        </p:nvSpPr>
        <p:spPr/>
        <p:txBody>
          <a:bodyPr>
            <a:normAutofit/>
          </a:bodyPr>
          <a:lstStyle/>
          <a:p>
            <a:r>
              <a:rPr lang="en-US" sz="1600" dirty="0">
                <a:solidFill>
                  <a:schemeClr val="bg1">
                    <a:lumMod val="50000"/>
                  </a:schemeClr>
                </a:solidFill>
                <a:effectLst>
                  <a:outerShdw blurRad="38100" dist="38100" dir="2700000" algn="tl">
                    <a:srgbClr val="000000">
                      <a:alpha val="43137"/>
                    </a:srgbClr>
                  </a:outerShdw>
                </a:effectLst>
              </a:rPr>
              <a:t>We notice that increasing the stride decreases the processing time and the size but at the same time it might affect the accuracy of the output ( Tradeoff ).</a:t>
            </a:r>
          </a:p>
        </p:txBody>
      </p:sp>
      <p:pic>
        <p:nvPicPr>
          <p:cNvPr id="18" name="Picture Placeholder 17"/>
          <p:cNvPicPr>
            <a:picLocks noGrp="1" noChangeAspect="1"/>
          </p:cNvPicPr>
          <p:nvPr>
            <p:ph type="pic" idx="1"/>
          </p:nvPr>
        </p:nvPicPr>
        <p:blipFill>
          <a:blip r:embed="rId2"/>
          <a:srcRect t="5645" b="5645"/>
          <a:stretch>
            <a:fillRect/>
          </a:stretch>
        </p:blipFill>
        <p:spPr>
          <a:xfrm>
            <a:off x="257577" y="554831"/>
            <a:ext cx="4559121" cy="3962400"/>
          </a:xfrm>
          <a:prstGeom prst="rect">
            <a:avLst/>
          </a:prstGeom>
        </p:spPr>
      </p:pic>
      <p:pic>
        <p:nvPicPr>
          <p:cNvPr id="17" name="Picture 16"/>
          <p:cNvPicPr>
            <a:picLocks noChangeAspect="1"/>
          </p:cNvPicPr>
          <p:nvPr/>
        </p:nvPicPr>
        <p:blipFill>
          <a:blip r:embed="rId3"/>
          <a:stretch>
            <a:fillRect/>
          </a:stretch>
        </p:blipFill>
        <p:spPr>
          <a:xfrm>
            <a:off x="4975667" y="399245"/>
            <a:ext cx="4298334" cy="3984136"/>
          </a:xfrm>
          <a:prstGeom prst="rect">
            <a:avLst/>
          </a:prstGeom>
        </p:spPr>
      </p:pic>
      <p:sp>
        <p:nvSpPr>
          <p:cNvPr id="3" name="Slide Number Placeholder 2">
            <a:extLst>
              <a:ext uri="{FF2B5EF4-FFF2-40B4-BE49-F238E27FC236}">
                <a16:creationId xmlns:a16="http://schemas.microsoft.com/office/drawing/2014/main" id="{2C7F6F6A-893E-4516-93E5-E9E95C29792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73221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06230" y="2331750"/>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How it works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426591322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9530E48-8A19-44DF-AAE5-AEF4D4B7FF1C}"/>
              </a:ext>
            </a:extLst>
          </p:cNvPr>
          <p:cNvPicPr>
            <a:picLocks noChangeAspect="1"/>
          </p:cNvPicPr>
          <p:nvPr/>
        </p:nvPicPr>
        <p:blipFill>
          <a:blip r:embed="rId2"/>
          <a:stretch>
            <a:fillRect/>
          </a:stretch>
        </p:blipFill>
        <p:spPr>
          <a:xfrm>
            <a:off x="0" y="-37182"/>
            <a:ext cx="12192000" cy="7126322"/>
          </a:xfrm>
          <a:prstGeom prst="rect">
            <a:avLst/>
          </a:prstGeom>
        </p:spPr>
      </p:pic>
      <p:sp>
        <p:nvSpPr>
          <p:cNvPr id="2" name="Slide Number Placeholder 1">
            <a:extLst>
              <a:ext uri="{FF2B5EF4-FFF2-40B4-BE49-F238E27FC236}">
                <a16:creationId xmlns:a16="http://schemas.microsoft.com/office/drawing/2014/main" id="{05F051B8-CA3F-4178-9106-4FBD9822CA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5451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753830" y="2491770"/>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Comparative study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45784830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2D574-FB3B-4CF0-95D5-465F64EBD766}"/>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YOLO (you only look once ) </a:t>
            </a:r>
          </a:p>
        </p:txBody>
      </p:sp>
      <p:sp>
        <p:nvSpPr>
          <p:cNvPr id="3" name="Content Placeholder 2">
            <a:extLst>
              <a:ext uri="{FF2B5EF4-FFF2-40B4-BE49-F238E27FC236}">
                <a16:creationId xmlns:a16="http://schemas.microsoft.com/office/drawing/2014/main" id="{ED31399C-CE15-48CA-8EC5-63FEB1FC998C}"/>
              </a:ext>
            </a:extLst>
          </p:cNvPr>
          <p:cNvSpPr>
            <a:spLocks noGrp="1"/>
          </p:cNvSpPr>
          <p:nvPr>
            <p:ph idx="1"/>
          </p:nvPr>
        </p:nvSpPr>
        <p:spPr/>
        <p:txBody>
          <a:bodyPr/>
          <a:lstStyle/>
          <a:p>
            <a:r>
              <a:rPr lang="en-US" dirty="0"/>
              <a:t>The idea is to divide the image into multiple grids.</a:t>
            </a:r>
          </a:p>
          <a:p>
            <a:r>
              <a:rPr lang="en-US" dirty="0"/>
              <a:t>Anchor boxes </a:t>
            </a:r>
          </a:p>
          <a:p>
            <a:r>
              <a:rPr lang="en-US" dirty="0"/>
              <a:t>IOU to determine center of object with threshold</a:t>
            </a:r>
          </a:p>
          <a:p>
            <a:pPr marL="0" indent="0">
              <a:buNone/>
            </a:pPr>
            <a:endParaRPr lang="en-US" dirty="0"/>
          </a:p>
          <a:p>
            <a:endParaRPr lang="en-US" dirty="0"/>
          </a:p>
        </p:txBody>
      </p:sp>
      <p:pic>
        <p:nvPicPr>
          <p:cNvPr id="4" name="Picture 3">
            <a:extLst>
              <a:ext uri="{FF2B5EF4-FFF2-40B4-BE49-F238E27FC236}">
                <a16:creationId xmlns:a16="http://schemas.microsoft.com/office/drawing/2014/main" id="{9B1F9484-F399-4C4D-B938-36B15FDFE893}"/>
              </a:ext>
            </a:extLst>
          </p:cNvPr>
          <p:cNvPicPr>
            <a:picLocks noChangeAspect="1"/>
          </p:cNvPicPr>
          <p:nvPr/>
        </p:nvPicPr>
        <p:blipFill>
          <a:blip r:embed="rId2"/>
          <a:stretch>
            <a:fillRect/>
          </a:stretch>
        </p:blipFill>
        <p:spPr>
          <a:xfrm>
            <a:off x="5556481" y="3557905"/>
            <a:ext cx="1676400" cy="3228975"/>
          </a:xfrm>
          <a:prstGeom prst="rect">
            <a:avLst/>
          </a:prstGeom>
        </p:spPr>
      </p:pic>
      <p:pic>
        <p:nvPicPr>
          <p:cNvPr id="5" name="Picture 4">
            <a:extLst>
              <a:ext uri="{FF2B5EF4-FFF2-40B4-BE49-F238E27FC236}">
                <a16:creationId xmlns:a16="http://schemas.microsoft.com/office/drawing/2014/main" id="{01B26A48-8E81-4DF3-8CC4-8FDA33368101}"/>
              </a:ext>
            </a:extLst>
          </p:cNvPr>
          <p:cNvPicPr>
            <a:picLocks noChangeAspect="1"/>
          </p:cNvPicPr>
          <p:nvPr/>
        </p:nvPicPr>
        <p:blipFill>
          <a:blip r:embed="rId3"/>
          <a:stretch>
            <a:fillRect/>
          </a:stretch>
        </p:blipFill>
        <p:spPr>
          <a:xfrm>
            <a:off x="2601913" y="4100975"/>
            <a:ext cx="2589847" cy="2370511"/>
          </a:xfrm>
          <a:prstGeom prst="rect">
            <a:avLst/>
          </a:prstGeom>
        </p:spPr>
      </p:pic>
      <p:sp>
        <p:nvSpPr>
          <p:cNvPr id="6" name="Slide Number Placeholder 5">
            <a:extLst>
              <a:ext uri="{FF2B5EF4-FFF2-40B4-BE49-F238E27FC236}">
                <a16:creationId xmlns:a16="http://schemas.microsoft.com/office/drawing/2014/main" id="{3ECFECFF-0466-4837-A0E0-FDDB9A5732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93697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high confidence">
            <a:extLst>
              <a:ext uri="{FF2B5EF4-FFF2-40B4-BE49-F238E27FC236}">
                <a16:creationId xmlns:a16="http://schemas.microsoft.com/office/drawing/2014/main" id="{34FF6C2B-6F36-44A8-8348-37A8C20ADF08}"/>
              </a:ext>
            </a:extLst>
          </p:cNvPr>
          <p:cNvPicPr>
            <a:picLocks noGrp="1" noChangeAspect="1"/>
          </p:cNvPicPr>
          <p:nvPr>
            <p:ph idx="1"/>
          </p:nvPr>
        </p:nvPicPr>
        <p:blipFill>
          <a:blip r:embed="rId2"/>
          <a:stretch>
            <a:fillRect/>
          </a:stretch>
        </p:blipFill>
        <p:spPr>
          <a:xfrm>
            <a:off x="2004482" y="1209369"/>
            <a:ext cx="6353925" cy="4231714"/>
          </a:xfrm>
        </p:spPr>
      </p:pic>
      <p:sp>
        <p:nvSpPr>
          <p:cNvPr id="2" name="Slide Number Placeholder 1">
            <a:extLst>
              <a:ext uri="{FF2B5EF4-FFF2-40B4-BE49-F238E27FC236}">
                <a16:creationId xmlns:a16="http://schemas.microsoft.com/office/drawing/2014/main" id="{F35035E9-6170-45F1-8CB4-36F1D8D7D4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927673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309CD-7E0A-4798-AECA-143C96A4B3A1}"/>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YOLO (you only look once ) </a:t>
            </a:r>
          </a:p>
        </p:txBody>
      </p:sp>
      <p:sp>
        <p:nvSpPr>
          <p:cNvPr id="3" name="Content Placeholder 2">
            <a:extLst>
              <a:ext uri="{FF2B5EF4-FFF2-40B4-BE49-F238E27FC236}">
                <a16:creationId xmlns:a16="http://schemas.microsoft.com/office/drawing/2014/main" id="{90F28E5B-797D-40D9-9C54-8C50219DD716}"/>
              </a:ext>
            </a:extLst>
          </p:cNvPr>
          <p:cNvSpPr>
            <a:spLocks noGrp="1"/>
          </p:cNvSpPr>
          <p:nvPr>
            <p:ph idx="1"/>
          </p:nvPr>
        </p:nvSpPr>
        <p:spPr/>
        <p:txBody>
          <a:bodyPr>
            <a:normAutofit/>
          </a:bodyPr>
          <a:lstStyle/>
          <a:p>
            <a:r>
              <a:rPr lang="en-US" dirty="0"/>
              <a:t>sliding window  implementation </a:t>
            </a:r>
          </a:p>
          <a:p>
            <a:endParaRPr lang="en-US" dirty="0"/>
          </a:p>
          <a:p>
            <a:r>
              <a:rPr lang="en-US" dirty="0"/>
              <a:t>One look </a:t>
            </a:r>
          </a:p>
          <a:p>
            <a:endParaRPr lang="en-US" dirty="0"/>
          </a:p>
          <a:p>
            <a:r>
              <a:rPr lang="en-US" dirty="0"/>
              <a:t>Share computation </a:t>
            </a:r>
          </a:p>
          <a:p>
            <a:endParaRPr lang="en-US" dirty="0"/>
          </a:p>
          <a:p>
            <a:r>
              <a:rPr lang="en-US" dirty="0"/>
              <a:t>Shortcomings </a:t>
            </a:r>
          </a:p>
          <a:p>
            <a:pPr marL="0" indent="0">
              <a:buNone/>
            </a:pPr>
            <a:r>
              <a:rPr lang="en-US" dirty="0"/>
              <a:t>- only look once much low accuracy  </a:t>
            </a:r>
            <a:br>
              <a:rPr lang="en-US" dirty="0"/>
            </a:br>
            <a:r>
              <a:rPr lang="en-US" dirty="0"/>
              <a:t>- Small objects can't be detected </a:t>
            </a:r>
            <a:br>
              <a:rPr lang="en-US" dirty="0"/>
            </a:br>
            <a:r>
              <a:rPr lang="en-US" dirty="0"/>
              <a:t>- suffers at generalizing the objects (if dimension changes it can't classify it )</a:t>
            </a:r>
          </a:p>
        </p:txBody>
      </p:sp>
      <p:pic>
        <p:nvPicPr>
          <p:cNvPr id="6" name="Picture 5">
            <a:extLst>
              <a:ext uri="{FF2B5EF4-FFF2-40B4-BE49-F238E27FC236}">
                <a16:creationId xmlns:a16="http://schemas.microsoft.com/office/drawing/2014/main" id="{151ED41D-0A0D-44E8-8425-7B129D61A746}"/>
              </a:ext>
            </a:extLst>
          </p:cNvPr>
          <p:cNvPicPr>
            <a:picLocks noChangeAspect="1"/>
          </p:cNvPicPr>
          <p:nvPr/>
        </p:nvPicPr>
        <p:blipFill>
          <a:blip r:embed="rId2"/>
          <a:stretch>
            <a:fillRect/>
          </a:stretch>
        </p:blipFill>
        <p:spPr>
          <a:xfrm>
            <a:off x="4719334" y="2305050"/>
            <a:ext cx="2266950" cy="2247900"/>
          </a:xfrm>
          <a:prstGeom prst="rect">
            <a:avLst/>
          </a:prstGeom>
        </p:spPr>
      </p:pic>
      <p:pic>
        <p:nvPicPr>
          <p:cNvPr id="7" name="Picture 6">
            <a:extLst>
              <a:ext uri="{FF2B5EF4-FFF2-40B4-BE49-F238E27FC236}">
                <a16:creationId xmlns:a16="http://schemas.microsoft.com/office/drawing/2014/main" id="{58E0ACFD-0523-4A33-8FAF-64834D390A5D}"/>
              </a:ext>
            </a:extLst>
          </p:cNvPr>
          <p:cNvPicPr>
            <a:picLocks noChangeAspect="1"/>
          </p:cNvPicPr>
          <p:nvPr/>
        </p:nvPicPr>
        <p:blipFill>
          <a:blip r:embed="rId3"/>
          <a:stretch>
            <a:fillRect/>
          </a:stretch>
        </p:blipFill>
        <p:spPr>
          <a:xfrm>
            <a:off x="6986284" y="2343150"/>
            <a:ext cx="2209800" cy="2209800"/>
          </a:xfrm>
          <a:prstGeom prst="rect">
            <a:avLst/>
          </a:prstGeom>
        </p:spPr>
      </p:pic>
      <p:pic>
        <p:nvPicPr>
          <p:cNvPr id="8" name="Picture 7">
            <a:extLst>
              <a:ext uri="{FF2B5EF4-FFF2-40B4-BE49-F238E27FC236}">
                <a16:creationId xmlns:a16="http://schemas.microsoft.com/office/drawing/2014/main" id="{DAFA1726-21F6-4030-A603-869FA91F5751}"/>
              </a:ext>
            </a:extLst>
          </p:cNvPr>
          <p:cNvPicPr>
            <a:picLocks noChangeAspect="1"/>
          </p:cNvPicPr>
          <p:nvPr/>
        </p:nvPicPr>
        <p:blipFill>
          <a:blip r:embed="rId4"/>
          <a:stretch>
            <a:fillRect/>
          </a:stretch>
        </p:blipFill>
        <p:spPr>
          <a:xfrm>
            <a:off x="9196084" y="2343150"/>
            <a:ext cx="2238375" cy="2200275"/>
          </a:xfrm>
          <a:prstGeom prst="rect">
            <a:avLst/>
          </a:prstGeom>
        </p:spPr>
      </p:pic>
      <p:sp>
        <p:nvSpPr>
          <p:cNvPr id="4" name="Slide Number Placeholder 3">
            <a:extLst>
              <a:ext uri="{FF2B5EF4-FFF2-40B4-BE49-F238E27FC236}">
                <a16:creationId xmlns:a16="http://schemas.microsoft.com/office/drawing/2014/main" id="{AA309079-2D33-4881-B8A9-23D6BC987E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3467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D383-6E7E-49C9-9890-DF03FEC82B0F}"/>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SSD (single shot Detector )</a:t>
            </a:r>
            <a:br>
              <a:rPr lang="en-US" b="1" dirty="0">
                <a:effectLst>
                  <a:outerShdw blurRad="38100" dist="38100" dir="2700000" algn="tl">
                    <a:srgbClr val="000000">
                      <a:alpha val="43137"/>
                    </a:srgbClr>
                  </a:outerShdw>
                </a:effectLst>
              </a:rPr>
            </a:br>
            <a:endParaRPr lang="en-US"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180B40C2-35A9-4177-88FD-7F55743E15DC}"/>
              </a:ext>
            </a:extLst>
          </p:cNvPr>
          <p:cNvSpPr>
            <a:spLocks noGrp="1"/>
          </p:cNvSpPr>
          <p:nvPr>
            <p:ph idx="1"/>
          </p:nvPr>
        </p:nvSpPr>
        <p:spPr/>
        <p:txBody>
          <a:bodyPr/>
          <a:lstStyle/>
          <a:p>
            <a:r>
              <a:rPr lang="en-US" dirty="0"/>
              <a:t>One shot and share many things with yolo</a:t>
            </a:r>
          </a:p>
          <a:p>
            <a:r>
              <a:rPr lang="en-US" dirty="0"/>
              <a:t>Many anchor boxes with different feature maps </a:t>
            </a:r>
          </a:p>
          <a:p>
            <a:r>
              <a:rPr lang="en-US" dirty="0"/>
              <a:t>6 aspect ratios  allowed </a:t>
            </a:r>
          </a:p>
          <a:p>
            <a:r>
              <a:rPr lang="en-US" dirty="0"/>
              <a:t>Slower than yolo </a:t>
            </a:r>
          </a:p>
          <a:p>
            <a:pPr marL="0" indent="0">
              <a:buNone/>
            </a:pPr>
            <a:r>
              <a:rPr lang="en-US" dirty="0"/>
              <a:t>    - not suitable for real time application </a:t>
            </a:r>
            <a:br>
              <a:rPr lang="en-US" dirty="0"/>
            </a:br>
            <a:r>
              <a:rPr lang="en-US" dirty="0"/>
              <a:t>   </a:t>
            </a:r>
            <a:br>
              <a:rPr lang="en-US" dirty="0"/>
            </a:br>
            <a:r>
              <a:rPr lang="en-US" dirty="0"/>
              <a:t>    - 	</a:t>
            </a:r>
          </a:p>
          <a:p>
            <a:endParaRPr lang="en-US" dirty="0"/>
          </a:p>
        </p:txBody>
      </p:sp>
      <p:pic>
        <p:nvPicPr>
          <p:cNvPr id="4" name="Picture 3">
            <a:extLst>
              <a:ext uri="{FF2B5EF4-FFF2-40B4-BE49-F238E27FC236}">
                <a16:creationId xmlns:a16="http://schemas.microsoft.com/office/drawing/2014/main" id="{5D7C4B85-1406-4E39-997D-55794489E633}"/>
              </a:ext>
            </a:extLst>
          </p:cNvPr>
          <p:cNvPicPr>
            <a:picLocks noChangeAspect="1"/>
          </p:cNvPicPr>
          <p:nvPr/>
        </p:nvPicPr>
        <p:blipFill>
          <a:blip r:embed="rId2"/>
          <a:stretch>
            <a:fillRect/>
          </a:stretch>
        </p:blipFill>
        <p:spPr>
          <a:xfrm>
            <a:off x="677334" y="4219575"/>
            <a:ext cx="7810500" cy="2638425"/>
          </a:xfrm>
          <a:prstGeom prst="rect">
            <a:avLst/>
          </a:prstGeom>
        </p:spPr>
      </p:pic>
      <p:sp>
        <p:nvSpPr>
          <p:cNvPr id="5" name="Slide Number Placeholder 4">
            <a:extLst>
              <a:ext uri="{FF2B5EF4-FFF2-40B4-BE49-F238E27FC236}">
                <a16:creationId xmlns:a16="http://schemas.microsoft.com/office/drawing/2014/main" id="{A884E0FF-D37F-4199-A10A-0A58DCB67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331752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4B3C0-B82E-4771-8C6F-777BA3196F88}"/>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R-CNN</a:t>
            </a:r>
          </a:p>
        </p:txBody>
      </p:sp>
      <p:sp>
        <p:nvSpPr>
          <p:cNvPr id="3" name="Content Placeholder 2">
            <a:extLst>
              <a:ext uri="{FF2B5EF4-FFF2-40B4-BE49-F238E27FC236}">
                <a16:creationId xmlns:a16="http://schemas.microsoft.com/office/drawing/2014/main" id="{A4C68EF3-04DB-4D62-AED6-C12F3AD7D100}"/>
              </a:ext>
            </a:extLst>
          </p:cNvPr>
          <p:cNvSpPr>
            <a:spLocks noGrp="1"/>
          </p:cNvSpPr>
          <p:nvPr>
            <p:ph idx="1"/>
          </p:nvPr>
        </p:nvSpPr>
        <p:spPr>
          <a:xfrm>
            <a:off x="677334" y="1614250"/>
            <a:ext cx="8596668" cy="4427112"/>
          </a:xfrm>
        </p:spPr>
        <p:txBody>
          <a:bodyPr vert="horz" lIns="91440" tIns="45720" rIns="91440" bIns="45720" rtlCol="0" anchor="t">
            <a:normAutofit/>
          </a:bodyPr>
          <a:lstStyle/>
          <a:p>
            <a:r>
              <a:rPr lang="en-US" dirty="0">
                <a:ea typeface="+mn-lt"/>
                <a:cs typeface="+mn-lt"/>
              </a:rPr>
              <a:t>RCNN uses selective search to extract these boxes from an image </a:t>
            </a:r>
          </a:p>
          <a:p>
            <a:r>
              <a:rPr lang="en-US" dirty="0">
                <a:ea typeface="+mn-lt"/>
                <a:cs typeface="+mn-lt"/>
              </a:rPr>
              <a:t>Selective Search is a region proposal algorithm based on computing hierarchical grouping of similar regions based on color, texture, size and shape compatibility</a:t>
            </a:r>
          </a:p>
          <a:p>
            <a:r>
              <a:rPr lang="en-US" dirty="0">
                <a:ea typeface="+mn-lt"/>
                <a:cs typeface="+mn-lt"/>
              </a:rPr>
              <a:t>After getting the regions, we train SVM to classify objects and background. For each class, we train one binary SVM</a:t>
            </a:r>
            <a:endParaRPr lang="en-US" dirty="0"/>
          </a:p>
          <a:p>
            <a:endParaRPr lang="en-US" dirty="0"/>
          </a:p>
        </p:txBody>
      </p:sp>
      <p:pic>
        <p:nvPicPr>
          <p:cNvPr id="4" name="Picture 4" descr="A picture containing text, graffiti&#10;&#10;Description generated with very high confidence">
            <a:extLst>
              <a:ext uri="{FF2B5EF4-FFF2-40B4-BE49-F238E27FC236}">
                <a16:creationId xmlns:a16="http://schemas.microsoft.com/office/drawing/2014/main" id="{0B2AC9D6-10A4-4C0F-83C0-32EFF6BE17ED}"/>
              </a:ext>
            </a:extLst>
          </p:cNvPr>
          <p:cNvPicPr>
            <a:picLocks noChangeAspect="1"/>
          </p:cNvPicPr>
          <p:nvPr/>
        </p:nvPicPr>
        <p:blipFill>
          <a:blip r:embed="rId2"/>
          <a:stretch>
            <a:fillRect/>
          </a:stretch>
        </p:blipFill>
        <p:spPr>
          <a:xfrm>
            <a:off x="1422400" y="3837065"/>
            <a:ext cx="3289539" cy="2202610"/>
          </a:xfrm>
          <a:prstGeom prst="rect">
            <a:avLst/>
          </a:prstGeom>
        </p:spPr>
      </p:pic>
      <p:pic>
        <p:nvPicPr>
          <p:cNvPr id="6" name="Picture 6" descr="A picture containing table, indoor, sitting, plate&#10;&#10;Description generated with very high confidence">
            <a:extLst>
              <a:ext uri="{FF2B5EF4-FFF2-40B4-BE49-F238E27FC236}">
                <a16:creationId xmlns:a16="http://schemas.microsoft.com/office/drawing/2014/main" id="{7B4308DB-3B2F-4A11-A589-A1F74F9354F9}"/>
              </a:ext>
            </a:extLst>
          </p:cNvPr>
          <p:cNvPicPr>
            <a:picLocks noChangeAspect="1"/>
          </p:cNvPicPr>
          <p:nvPr/>
        </p:nvPicPr>
        <p:blipFill>
          <a:blip r:embed="rId3"/>
          <a:stretch>
            <a:fillRect/>
          </a:stretch>
        </p:blipFill>
        <p:spPr>
          <a:xfrm>
            <a:off x="5879441" y="3840551"/>
            <a:ext cx="3222326" cy="2196143"/>
          </a:xfrm>
          <a:prstGeom prst="rect">
            <a:avLst/>
          </a:prstGeom>
        </p:spPr>
      </p:pic>
      <p:sp>
        <p:nvSpPr>
          <p:cNvPr id="5" name="Slide Number Placeholder 4">
            <a:extLst>
              <a:ext uri="{FF2B5EF4-FFF2-40B4-BE49-F238E27FC236}">
                <a16:creationId xmlns:a16="http://schemas.microsoft.com/office/drawing/2014/main" id="{42BEC15E-4DE8-47DD-8622-E4ECE40E1A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359462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AFCB-9C3F-445B-BDB3-8D01ECA6E642}"/>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Problems with RCNN</a:t>
            </a:r>
          </a:p>
          <a:p>
            <a:endParaRPr lang="en-US" dirty="0"/>
          </a:p>
        </p:txBody>
      </p:sp>
      <p:sp>
        <p:nvSpPr>
          <p:cNvPr id="5" name="Content Placeholder 4">
            <a:extLst>
              <a:ext uri="{FF2B5EF4-FFF2-40B4-BE49-F238E27FC236}">
                <a16:creationId xmlns:a16="http://schemas.microsoft.com/office/drawing/2014/main" id="{BAD6C03F-90E3-48C4-820C-8077211BB6E2}"/>
              </a:ext>
            </a:extLst>
          </p:cNvPr>
          <p:cNvSpPr>
            <a:spLocks noGrp="1"/>
          </p:cNvSpPr>
          <p:nvPr>
            <p:ph idx="1"/>
          </p:nvPr>
        </p:nvSpPr>
        <p:spPr>
          <a:xfrm>
            <a:off x="677334" y="2103079"/>
            <a:ext cx="8596668" cy="2644321"/>
          </a:xfrm>
        </p:spPr>
        <p:txBody>
          <a:bodyPr vert="horz" lIns="91440" tIns="45720" rIns="91440" bIns="45720" rtlCol="0" anchor="t">
            <a:normAutofit/>
          </a:bodyPr>
          <a:lstStyle/>
          <a:p>
            <a:r>
              <a:rPr lang="en-US" dirty="0">
                <a:ea typeface="+mn-lt"/>
                <a:cs typeface="+mn-lt"/>
              </a:rPr>
              <a:t>Extracting 2,000 regions for each image based on selective search</a:t>
            </a:r>
            <a:endParaRPr lang="en-US" dirty="0"/>
          </a:p>
          <a:p>
            <a:r>
              <a:rPr lang="en-US" dirty="0">
                <a:ea typeface="+mn-lt"/>
                <a:cs typeface="+mn-lt"/>
              </a:rPr>
              <a:t>Extracting features using CNN for every image region. Suppose we have N images, then the number of CNN features will be N*2,000</a:t>
            </a:r>
            <a:endParaRPr lang="en-US" dirty="0"/>
          </a:p>
          <a:p>
            <a:r>
              <a:rPr lang="en-US" dirty="0">
                <a:ea typeface="+mn-lt"/>
                <a:cs typeface="+mn-lt"/>
              </a:rPr>
              <a:t>It takes around 40-50 seconds to make predictions for each new image, which essentially makes the model too slow</a:t>
            </a:r>
            <a:endParaRPr lang="en-US" dirty="0"/>
          </a:p>
        </p:txBody>
      </p:sp>
      <p:sp>
        <p:nvSpPr>
          <p:cNvPr id="3" name="Slide Number Placeholder 2">
            <a:extLst>
              <a:ext uri="{FF2B5EF4-FFF2-40B4-BE49-F238E27FC236}">
                <a16:creationId xmlns:a16="http://schemas.microsoft.com/office/drawing/2014/main" id="{A7898E36-A78C-4F37-8AA0-B2AF651AFE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319112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13D95-B34E-4A8A-B1B3-931CDCF6037B}"/>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Fast RCNN</a:t>
            </a:r>
          </a:p>
        </p:txBody>
      </p:sp>
      <p:sp>
        <p:nvSpPr>
          <p:cNvPr id="7" name="Content Placeholder 6">
            <a:extLst>
              <a:ext uri="{FF2B5EF4-FFF2-40B4-BE49-F238E27FC236}">
                <a16:creationId xmlns:a16="http://schemas.microsoft.com/office/drawing/2014/main" id="{2F2D94C1-3CA7-4BAD-8CA7-03C1B923D92E}"/>
              </a:ext>
            </a:extLst>
          </p:cNvPr>
          <p:cNvSpPr>
            <a:spLocks noGrp="1"/>
          </p:cNvSpPr>
          <p:nvPr>
            <p:ph idx="1"/>
          </p:nvPr>
        </p:nvSpPr>
        <p:spPr>
          <a:xfrm>
            <a:off x="677334" y="1354197"/>
            <a:ext cx="8596668" cy="4687165"/>
          </a:xfrm>
        </p:spPr>
        <p:txBody>
          <a:bodyPr vert="horz" lIns="91440" tIns="45720" rIns="91440" bIns="45720" rtlCol="0" anchor="t">
            <a:normAutofit/>
          </a:bodyPr>
          <a:lstStyle/>
          <a:p>
            <a:r>
              <a:rPr lang="en-US" dirty="0">
                <a:ea typeface="+mn-lt"/>
                <a:cs typeface="+mn-lt"/>
              </a:rPr>
              <a:t>In Fast RCNN, we feed the input image to the CNN, which in turn generates the convolutional feature maps. Using these maps, the regions of proposals are extracted</a:t>
            </a:r>
          </a:p>
          <a:p>
            <a:r>
              <a:rPr lang="en-US" dirty="0">
                <a:ea typeface="+mn-lt"/>
                <a:cs typeface="+mn-lt"/>
              </a:rPr>
              <a:t>The feature map is the output of one filter applied to the previous layer. A given filter is drawn across the entire previous layer, moved one pixel at a time</a:t>
            </a:r>
          </a:p>
          <a:p>
            <a:r>
              <a:rPr lang="en-US" dirty="0">
                <a:ea typeface="+mn-lt"/>
                <a:cs typeface="+mn-lt"/>
              </a:rPr>
              <a:t>A softmax layer is used on top of the fully connected network to output classes. Along with the softmax layer.</a:t>
            </a:r>
          </a:p>
          <a:p>
            <a:r>
              <a:rPr lang="en-US" dirty="0"/>
              <a:t>But still not the best.</a:t>
            </a:r>
          </a:p>
        </p:txBody>
      </p:sp>
      <p:pic>
        <p:nvPicPr>
          <p:cNvPr id="3" name="Picture 3" descr="A picture containing water, group&#10;&#10;Description generated with very high confidence">
            <a:extLst>
              <a:ext uri="{FF2B5EF4-FFF2-40B4-BE49-F238E27FC236}">
                <a16:creationId xmlns:a16="http://schemas.microsoft.com/office/drawing/2014/main" id="{1C8FBA85-32AC-4D38-8F37-B51347060FB5}"/>
              </a:ext>
            </a:extLst>
          </p:cNvPr>
          <p:cNvPicPr>
            <a:picLocks noChangeAspect="1"/>
          </p:cNvPicPr>
          <p:nvPr/>
        </p:nvPicPr>
        <p:blipFill>
          <a:blip r:embed="rId2"/>
          <a:stretch>
            <a:fillRect/>
          </a:stretch>
        </p:blipFill>
        <p:spPr>
          <a:xfrm>
            <a:off x="4141787" y="4247733"/>
            <a:ext cx="1662531" cy="1624431"/>
          </a:xfrm>
          <a:prstGeom prst="rect">
            <a:avLst/>
          </a:prstGeom>
        </p:spPr>
      </p:pic>
      <p:sp>
        <p:nvSpPr>
          <p:cNvPr id="4" name="Slide Number Placeholder 3">
            <a:extLst>
              <a:ext uri="{FF2B5EF4-FFF2-40B4-BE49-F238E27FC236}">
                <a16:creationId xmlns:a16="http://schemas.microsoft.com/office/drawing/2014/main" id="{185F2F99-FD50-4408-8C1C-F82E54ABA1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51329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58A505E-152F-4A53-8C50-5E6C8EE246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1056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EE3C9E4-946E-456F-92D6-A5C81E4F22E3}"/>
              </a:ext>
            </a:extLst>
          </p:cNvPr>
          <p:cNvSpPr>
            <a:spLocks noGrp="1"/>
          </p:cNvSpPr>
          <p:nvPr>
            <p:ph type="sldNum" sz="quarter" idx="12"/>
          </p:nvPr>
        </p:nvSpPr>
        <p:spPr/>
        <p:txBody>
          <a:bodyPr/>
          <a:lstStyle/>
          <a:p>
            <a:fld id="{D57F1E4F-1CFF-5643-939E-217C01CDF565}" type="slidenum">
              <a:rPr lang="en-US" smtClean="0"/>
              <a:pPr/>
              <a:t>55</a:t>
            </a:fld>
            <a:endParaRPr lang="en-US" dirty="0"/>
          </a:p>
        </p:txBody>
      </p:sp>
    </p:spTree>
    <p:extLst>
      <p:ext uri="{BB962C8B-B14F-4D97-AF65-F5344CB8AC3E}">
        <p14:creationId xmlns:p14="http://schemas.microsoft.com/office/powerpoint/2010/main" val="997364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EC916B-BD28-45A0-8E81-BF94D3C85F0E}"/>
              </a:ext>
            </a:extLst>
          </p:cNvPr>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5" name="Picture 6">
            <a:extLst>
              <a:ext uri="{FF2B5EF4-FFF2-40B4-BE49-F238E27FC236}">
                <a16:creationId xmlns:a16="http://schemas.microsoft.com/office/drawing/2014/main" id="{6E4C422A-97A4-4EE4-A5CC-4826DBBF1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440"/>
            <a:ext cx="12192000" cy="721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62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06CA2C-C2F3-4E50-95CC-6019D2DF96D0}"/>
              </a:ext>
            </a:extLst>
          </p:cNvPr>
          <p:cNvSpPr>
            <a:spLocks noGrp="1"/>
          </p:cNvSpPr>
          <p:nvPr>
            <p:ph type="sldNum" sz="quarter" idx="12"/>
          </p:nvPr>
        </p:nvSpPr>
        <p:spPr/>
        <p:txBody>
          <a:bodyPr/>
          <a:lstStyle/>
          <a:p>
            <a:fld id="{D57F1E4F-1CFF-5643-939E-217C01CDF565}" type="slidenum">
              <a:rPr lang="en-US" smtClean="0"/>
              <a:pPr/>
              <a:t>57</a:t>
            </a:fld>
            <a:endParaRPr lang="en-US" dirty="0"/>
          </a:p>
        </p:txBody>
      </p:sp>
      <p:pic>
        <p:nvPicPr>
          <p:cNvPr id="5" name="Picture 4">
            <a:extLst>
              <a:ext uri="{FF2B5EF4-FFF2-40B4-BE49-F238E27FC236}">
                <a16:creationId xmlns:a16="http://schemas.microsoft.com/office/drawing/2014/main" id="{711D22D2-974B-44B3-9FF4-BB708AC4F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211556"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474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6038-4D78-4859-ACA8-828AA97F70E9}"/>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FASTER R-CNN</a:t>
            </a:r>
          </a:p>
        </p:txBody>
      </p:sp>
      <p:sp>
        <p:nvSpPr>
          <p:cNvPr id="15" name="Content Placeholder 14">
            <a:extLst>
              <a:ext uri="{FF2B5EF4-FFF2-40B4-BE49-F238E27FC236}">
                <a16:creationId xmlns:a16="http://schemas.microsoft.com/office/drawing/2014/main" id="{B1AB04F8-36E0-479F-989B-D41E6EB0EE6F}"/>
              </a:ext>
            </a:extLst>
          </p:cNvPr>
          <p:cNvSpPr>
            <a:spLocks noGrp="1"/>
          </p:cNvSpPr>
          <p:nvPr>
            <p:ph idx="1"/>
          </p:nvPr>
        </p:nvSpPr>
        <p:spPr>
          <a:xfrm>
            <a:off x="677334" y="2476890"/>
            <a:ext cx="8596668" cy="3196967"/>
          </a:xfrm>
        </p:spPr>
        <p:txBody>
          <a:bodyPr vert="horz" lIns="91440" tIns="45720" rIns="91440" bIns="45720" rtlCol="0" anchor="t">
            <a:normAutofit lnSpcReduction="10000"/>
          </a:bodyPr>
          <a:lstStyle/>
          <a:p>
            <a:r>
              <a:rPr lang="en-US" dirty="0">
                <a:ea typeface="+mn-lt"/>
                <a:cs typeface="+mn-lt"/>
              </a:rPr>
              <a:t>To begin with, Faster RCNN takes the feature maps from CNN and passes them on to the Region Proposal Network. RPN uses a sliding window over these feature maps, and at each window, it generates </a:t>
            </a:r>
            <a:r>
              <a:rPr lang="en-US" i="1" dirty="0">
                <a:ea typeface="+mn-lt"/>
                <a:cs typeface="+mn-lt"/>
              </a:rPr>
              <a:t>k</a:t>
            </a:r>
            <a:r>
              <a:rPr lang="en-US" dirty="0">
                <a:ea typeface="+mn-lt"/>
                <a:cs typeface="+mn-lt"/>
              </a:rPr>
              <a:t> Anchor boxes of different shapes and sizes:</a:t>
            </a:r>
            <a:endParaRPr lang="en-US" dirty="0"/>
          </a:p>
          <a:p>
            <a:r>
              <a:rPr lang="en-US" dirty="0">
                <a:ea typeface="+mn-lt"/>
                <a:cs typeface="+mn-lt"/>
              </a:rPr>
              <a:t>Anchor boxes are fixed sized boundary boxes that are placed throughout the image and have different shapes and sizes. For each anchor, RPN predicts two things.</a:t>
            </a:r>
            <a:endParaRPr lang="en-US" dirty="0"/>
          </a:p>
          <a:p>
            <a:r>
              <a:rPr lang="en-US" dirty="0">
                <a:ea typeface="+mn-lt"/>
                <a:cs typeface="+mn-lt"/>
              </a:rPr>
              <a:t>The first is the probability that an anchor is an object (it does not consider which class the object belongs to)</a:t>
            </a:r>
            <a:endParaRPr lang="en-US" dirty="0"/>
          </a:p>
          <a:p>
            <a:r>
              <a:rPr lang="en-US" dirty="0">
                <a:ea typeface="+mn-lt"/>
                <a:cs typeface="+mn-lt"/>
              </a:rPr>
              <a:t>Second is the bounding box regressor for adjusting the anchors to better fit the object</a:t>
            </a:r>
            <a:endParaRPr lang="en-US" dirty="0"/>
          </a:p>
          <a:p>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BFD8E1E6-5778-4178-BE5A-EDFC533474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9650179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6807284-1E7F-4EFF-9FA6-D1584D9C5C75}"/>
              </a:ext>
            </a:extLst>
          </p:cNvPr>
          <p:cNvPicPr>
            <a:picLocks noGrp="1" noChangeAspect="1"/>
          </p:cNvPicPr>
          <p:nvPr>
            <p:ph idx="1"/>
          </p:nvPr>
        </p:nvPicPr>
        <p:blipFill>
          <a:blip r:embed="rId2"/>
          <a:stretch>
            <a:fillRect/>
          </a:stretch>
        </p:blipFill>
        <p:spPr>
          <a:xfrm>
            <a:off x="4678579" y="1919958"/>
            <a:ext cx="4257125" cy="3800563"/>
          </a:xfrm>
        </p:spPr>
      </p:pic>
      <p:pic>
        <p:nvPicPr>
          <p:cNvPr id="8" name="Picture 8" descr="A close up of a map&#10;&#10;Description generated with high confidence">
            <a:extLst>
              <a:ext uri="{FF2B5EF4-FFF2-40B4-BE49-F238E27FC236}">
                <a16:creationId xmlns:a16="http://schemas.microsoft.com/office/drawing/2014/main" id="{17CCB02F-C216-44C6-8B89-8DD8676A7114}"/>
              </a:ext>
            </a:extLst>
          </p:cNvPr>
          <p:cNvPicPr>
            <a:picLocks noChangeAspect="1"/>
          </p:cNvPicPr>
          <p:nvPr/>
        </p:nvPicPr>
        <p:blipFill>
          <a:blip r:embed="rId3"/>
          <a:stretch>
            <a:fillRect/>
          </a:stretch>
        </p:blipFill>
        <p:spPr>
          <a:xfrm>
            <a:off x="558466" y="1963487"/>
            <a:ext cx="4417595" cy="3759868"/>
          </a:xfrm>
          <a:prstGeom prst="rect">
            <a:avLst/>
          </a:prstGeom>
        </p:spPr>
      </p:pic>
      <p:sp>
        <p:nvSpPr>
          <p:cNvPr id="2" name="Slide Number Placeholder 1">
            <a:extLst>
              <a:ext uri="{FF2B5EF4-FFF2-40B4-BE49-F238E27FC236}">
                <a16:creationId xmlns:a16="http://schemas.microsoft.com/office/drawing/2014/main" id="{4766FD8A-216A-4BC9-AD78-BA7091A961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26969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FC67-D2BE-4969-8452-D866DA04CEE2}"/>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Introduction: Levels of automation</a:t>
            </a:r>
          </a:p>
        </p:txBody>
      </p:sp>
      <p:sp>
        <p:nvSpPr>
          <p:cNvPr id="3" name="Content Placeholder 2">
            <a:extLst>
              <a:ext uri="{FF2B5EF4-FFF2-40B4-BE49-F238E27FC236}">
                <a16:creationId xmlns:a16="http://schemas.microsoft.com/office/drawing/2014/main" id="{71252DFB-ECDE-4BE1-9E55-0AA7D86249E8}"/>
              </a:ext>
            </a:extLst>
          </p:cNvPr>
          <p:cNvSpPr>
            <a:spLocks noGrp="1"/>
          </p:cNvSpPr>
          <p:nvPr>
            <p:ph idx="1"/>
          </p:nvPr>
        </p:nvSpPr>
        <p:spPr/>
        <p:txBody>
          <a:bodyPr vert="horz" lIns="91440" tIns="45720" rIns="91440" bIns="45720" rtlCol="0" anchor="t">
            <a:normAutofit/>
          </a:bodyPr>
          <a:lstStyle/>
          <a:p>
            <a:endParaRPr lang="en-US" dirty="0">
              <a:ea typeface="+mn-lt"/>
              <a:cs typeface="+mn-lt"/>
            </a:endParaRPr>
          </a:p>
          <a:p>
            <a:r>
              <a:rPr lang="en-US" dirty="0">
                <a:ea typeface="+mn-lt"/>
                <a:cs typeface="+mn-lt"/>
              </a:rPr>
              <a:t>Level 0 – No automation</a:t>
            </a:r>
          </a:p>
          <a:p>
            <a:r>
              <a:rPr lang="en-US" dirty="0">
                <a:ea typeface="+mn-lt"/>
                <a:cs typeface="+mn-lt"/>
              </a:rPr>
              <a:t>Level 1 – Driver assistance </a:t>
            </a:r>
          </a:p>
          <a:p>
            <a:r>
              <a:rPr lang="en-US" dirty="0">
                <a:ea typeface="+mn-lt"/>
                <a:cs typeface="+mn-lt"/>
              </a:rPr>
              <a:t>Level 2 – Partial automation </a:t>
            </a:r>
          </a:p>
          <a:p>
            <a:r>
              <a:rPr lang="en-US" dirty="0">
                <a:ea typeface="+mn-lt"/>
                <a:cs typeface="+mn-lt"/>
              </a:rPr>
              <a:t>Level 3 – Conditional automation</a:t>
            </a:r>
          </a:p>
          <a:p>
            <a:r>
              <a:rPr lang="en-US" dirty="0">
                <a:ea typeface="+mn-lt"/>
                <a:cs typeface="+mn-lt"/>
              </a:rPr>
              <a:t>Level 4 – High automation</a:t>
            </a:r>
          </a:p>
          <a:p>
            <a:r>
              <a:rPr lang="en-US" dirty="0">
                <a:ea typeface="+mn-lt"/>
                <a:cs typeface="+mn-lt"/>
              </a:rPr>
              <a:t>Level 5 – Full automation</a:t>
            </a:r>
            <a:endParaRPr lang="en-US" dirty="0"/>
          </a:p>
        </p:txBody>
      </p:sp>
      <p:sp>
        <p:nvSpPr>
          <p:cNvPr id="4" name="Slide Number Placeholder 3">
            <a:extLst>
              <a:ext uri="{FF2B5EF4-FFF2-40B4-BE49-F238E27FC236}">
                <a16:creationId xmlns:a16="http://schemas.microsoft.com/office/drawing/2014/main" id="{189619C2-FC2F-4AE5-B2C8-ED3EAEF829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506136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AE44B-92C2-480C-890F-FE2CEE943DA0}"/>
              </a:ext>
            </a:extLst>
          </p:cNvPr>
          <p:cNvSpPr>
            <a:spLocks noGrp="1"/>
          </p:cNvSpPr>
          <p:nvPr>
            <p:ph type="title"/>
          </p:nvPr>
        </p:nvSpPr>
        <p:spPr>
          <a:xfrm>
            <a:off x="591070" y="623977"/>
            <a:ext cx="8596668" cy="1320800"/>
          </a:xfrm>
        </p:spPr>
        <p:txBody>
          <a:bodyPr>
            <a:normAutofit/>
          </a:bodyPr>
          <a:lstStyle/>
          <a:p>
            <a:r>
              <a:rPr lang="en-US" b="1" dirty="0">
                <a:effectLst>
                  <a:outerShdw blurRad="38100" dist="38100" dir="2700000" algn="tl">
                    <a:srgbClr val="000000">
                      <a:alpha val="43137"/>
                    </a:srgbClr>
                  </a:outerShdw>
                </a:effectLst>
              </a:rPr>
              <a:t>COMPARISON</a:t>
            </a:r>
          </a:p>
        </p:txBody>
      </p:sp>
      <p:sp>
        <p:nvSpPr>
          <p:cNvPr id="3" name="Content Placeholder 2">
            <a:extLst>
              <a:ext uri="{FF2B5EF4-FFF2-40B4-BE49-F238E27FC236}">
                <a16:creationId xmlns:a16="http://schemas.microsoft.com/office/drawing/2014/main" id="{E2D7477D-EC07-40CA-92E6-7C728550B307}"/>
              </a:ext>
            </a:extLst>
          </p:cNvPr>
          <p:cNvSpPr>
            <a:spLocks noGrp="1"/>
          </p:cNvSpPr>
          <p:nvPr>
            <p:ph idx="1"/>
          </p:nvPr>
        </p:nvSpPr>
        <p:spPr/>
        <p:txBody>
          <a:bodyPr vert="horz" lIns="91440" tIns="45720" rIns="91440" bIns="45720" rtlCol="0" anchor="t">
            <a:normAutofit/>
          </a:bodyPr>
          <a:lstStyle/>
          <a:p>
            <a:endParaRPr lang="en-US" dirty="0">
              <a:ea typeface="+mn-lt"/>
              <a:cs typeface="+mn-lt"/>
            </a:endParaRPr>
          </a:p>
          <a:p>
            <a:endParaRPr lang="en-US" dirty="0">
              <a:ea typeface="+mn-lt"/>
              <a:cs typeface="+mn-lt"/>
            </a:endParaRPr>
          </a:p>
          <a:p>
            <a:endParaRPr lang="en-US" dirty="0">
              <a:ea typeface="+mn-lt"/>
              <a:cs typeface="+mn-lt"/>
            </a:endParaRPr>
          </a:p>
        </p:txBody>
      </p:sp>
      <p:pic>
        <p:nvPicPr>
          <p:cNvPr id="4" name="Picture 4" descr="A screenshot of a cell phone&#10;&#10;Description generated with very high confidence">
            <a:extLst>
              <a:ext uri="{FF2B5EF4-FFF2-40B4-BE49-F238E27FC236}">
                <a16:creationId xmlns:a16="http://schemas.microsoft.com/office/drawing/2014/main" id="{B9D6B5F9-8917-4B84-A53C-CD8F5B5826B3}"/>
              </a:ext>
            </a:extLst>
          </p:cNvPr>
          <p:cNvPicPr>
            <a:picLocks noChangeAspect="1"/>
          </p:cNvPicPr>
          <p:nvPr/>
        </p:nvPicPr>
        <p:blipFill>
          <a:blip r:embed="rId2"/>
          <a:stretch>
            <a:fillRect/>
          </a:stretch>
        </p:blipFill>
        <p:spPr>
          <a:xfrm>
            <a:off x="4882802" y="2270408"/>
            <a:ext cx="4307557" cy="2956346"/>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FD8D6F42-BE21-4F86-BDC8-87E2D7511AA2}"/>
              </a:ext>
            </a:extLst>
          </p:cNvPr>
          <p:cNvPicPr>
            <a:picLocks noChangeAspect="1"/>
          </p:cNvPicPr>
          <p:nvPr/>
        </p:nvPicPr>
        <p:blipFill>
          <a:blip r:embed="rId3"/>
          <a:stretch>
            <a:fillRect/>
          </a:stretch>
        </p:blipFill>
        <p:spPr>
          <a:xfrm>
            <a:off x="593558" y="2226630"/>
            <a:ext cx="4320674" cy="3006318"/>
          </a:xfrm>
          <a:prstGeom prst="rect">
            <a:avLst/>
          </a:prstGeom>
        </p:spPr>
      </p:pic>
      <p:sp>
        <p:nvSpPr>
          <p:cNvPr id="6" name="Slide Number Placeholder 5">
            <a:extLst>
              <a:ext uri="{FF2B5EF4-FFF2-40B4-BE49-F238E27FC236}">
                <a16:creationId xmlns:a16="http://schemas.microsoft.com/office/drawing/2014/main" id="{C2DA6FBE-0E33-4F26-8430-5DC2A4A2AA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09077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807170" y="2316510"/>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Challenges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427409715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CE029-EF5D-436D-86C8-940FCC0BEC91}"/>
              </a:ext>
            </a:extLst>
          </p:cNvPr>
          <p:cNvSpPr>
            <a:spLocks noGrp="1"/>
          </p:cNvSpPr>
          <p:nvPr>
            <p:ph type="ctrTitle"/>
          </p:nvPr>
        </p:nvSpPr>
        <p:spPr>
          <a:xfrm>
            <a:off x="1008188" y="599533"/>
            <a:ext cx="7911253" cy="1341120"/>
          </a:xfrm>
        </p:spPr>
        <p:txBody>
          <a:bodyPr/>
          <a:lstStyle/>
          <a:p>
            <a:pPr algn="l"/>
            <a:r>
              <a:rPr lang="en-US" sz="3600" b="1" dirty="0">
                <a:effectLst>
                  <a:outerShdw blurRad="38100" dist="38100" dir="2700000" algn="tl">
                    <a:srgbClr val="000000">
                      <a:alpha val="43137"/>
                    </a:srgbClr>
                  </a:outerShdw>
                </a:effectLst>
              </a:rPr>
              <a:t>Overfitting and underfitting in Neural Networks</a:t>
            </a:r>
            <a:r>
              <a:rPr lang="en-US" sz="4400" dirty="0"/>
              <a:t> </a:t>
            </a:r>
          </a:p>
        </p:txBody>
      </p:sp>
      <p:sp>
        <p:nvSpPr>
          <p:cNvPr id="3" name="Subtitle 2">
            <a:extLst>
              <a:ext uri="{FF2B5EF4-FFF2-40B4-BE49-F238E27FC236}">
                <a16:creationId xmlns:a16="http://schemas.microsoft.com/office/drawing/2014/main" id="{05E0F5E5-D392-4907-AB73-57A9A9FA9F56}"/>
              </a:ext>
            </a:extLst>
          </p:cNvPr>
          <p:cNvSpPr>
            <a:spLocks noGrp="1"/>
          </p:cNvSpPr>
          <p:nvPr>
            <p:ph type="subTitle" idx="1"/>
          </p:nvPr>
        </p:nvSpPr>
        <p:spPr>
          <a:xfrm>
            <a:off x="1080347" y="2485229"/>
            <a:ext cx="7766936" cy="1096899"/>
          </a:xfrm>
        </p:spPr>
        <p:txBody>
          <a:bodyPr>
            <a:normAutofit/>
          </a:bodyPr>
          <a:lstStyle/>
          <a:p>
            <a:pPr algn="l"/>
            <a:r>
              <a:rPr lang="en-US" sz="2400" b="1" dirty="0"/>
              <a:t>General Concept : </a:t>
            </a:r>
          </a:p>
        </p:txBody>
      </p:sp>
      <p:pic>
        <p:nvPicPr>
          <p:cNvPr id="5" name="Picture 4">
            <a:extLst>
              <a:ext uri="{FF2B5EF4-FFF2-40B4-BE49-F238E27FC236}">
                <a16:creationId xmlns:a16="http://schemas.microsoft.com/office/drawing/2014/main" id="{03CE4374-C3B0-49E0-8059-8DB10DA51D4B}"/>
              </a:ext>
            </a:extLst>
          </p:cNvPr>
          <p:cNvPicPr>
            <a:picLocks noChangeAspect="1"/>
          </p:cNvPicPr>
          <p:nvPr/>
        </p:nvPicPr>
        <p:blipFill>
          <a:blip r:embed="rId2"/>
          <a:stretch>
            <a:fillRect/>
          </a:stretch>
        </p:blipFill>
        <p:spPr>
          <a:xfrm>
            <a:off x="2332183" y="3193615"/>
            <a:ext cx="6515100" cy="3276600"/>
          </a:xfrm>
          <a:prstGeom prst="rect">
            <a:avLst/>
          </a:prstGeom>
        </p:spPr>
      </p:pic>
      <p:sp>
        <p:nvSpPr>
          <p:cNvPr id="4" name="Slide Number Placeholder 3">
            <a:extLst>
              <a:ext uri="{FF2B5EF4-FFF2-40B4-BE49-F238E27FC236}">
                <a16:creationId xmlns:a16="http://schemas.microsoft.com/office/drawing/2014/main" id="{71B59979-35FA-42F9-806F-786493BC02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604563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EB064-E394-4DDA-8349-91D69A7F79B5}"/>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Basic terms to learn the difference </a:t>
            </a:r>
          </a:p>
        </p:txBody>
      </p:sp>
      <p:sp>
        <p:nvSpPr>
          <p:cNvPr id="3" name="Content Placeholder 2">
            <a:extLst>
              <a:ext uri="{FF2B5EF4-FFF2-40B4-BE49-F238E27FC236}">
                <a16:creationId xmlns:a16="http://schemas.microsoft.com/office/drawing/2014/main" id="{1EEDEDA7-50A6-49A6-8F65-50B0DA5E8E4F}"/>
              </a:ext>
            </a:extLst>
          </p:cNvPr>
          <p:cNvSpPr>
            <a:spLocks noGrp="1"/>
          </p:cNvSpPr>
          <p:nvPr>
            <p:ph idx="1"/>
          </p:nvPr>
        </p:nvSpPr>
        <p:spPr>
          <a:xfrm>
            <a:off x="677334" y="2160589"/>
            <a:ext cx="2792376" cy="3880773"/>
          </a:xfrm>
        </p:spPr>
        <p:txBody>
          <a:bodyPr/>
          <a:lstStyle/>
          <a:p>
            <a:r>
              <a:rPr lang="en-US" dirty="0"/>
              <a:t>Training set </a:t>
            </a:r>
          </a:p>
          <a:p>
            <a:r>
              <a:rPr lang="en-US" dirty="0"/>
              <a:t>Training error </a:t>
            </a:r>
          </a:p>
          <a:p>
            <a:r>
              <a:rPr lang="en-US" dirty="0"/>
              <a:t>Validation set</a:t>
            </a:r>
          </a:p>
          <a:p>
            <a:r>
              <a:rPr lang="en-US" dirty="0"/>
              <a:t>Validation error</a:t>
            </a:r>
          </a:p>
          <a:p>
            <a:r>
              <a:rPr lang="en-US" dirty="0"/>
              <a:t>Test set</a:t>
            </a:r>
          </a:p>
          <a:p>
            <a:r>
              <a:rPr lang="en-US" dirty="0"/>
              <a:t>Test error </a:t>
            </a:r>
          </a:p>
        </p:txBody>
      </p:sp>
      <p:sp>
        <p:nvSpPr>
          <p:cNvPr id="4" name="Slide Number Placeholder 3">
            <a:extLst>
              <a:ext uri="{FF2B5EF4-FFF2-40B4-BE49-F238E27FC236}">
                <a16:creationId xmlns:a16="http://schemas.microsoft.com/office/drawing/2014/main" id="{BAF1E08A-3479-4E6A-A0A7-C36F60877F88}"/>
              </a:ext>
            </a:extLst>
          </p:cNvPr>
          <p:cNvSpPr>
            <a:spLocks noGrp="1"/>
          </p:cNvSpPr>
          <p:nvPr>
            <p:ph type="sldNum" sz="quarter" idx="12"/>
          </p:nvPr>
        </p:nvSpPr>
        <p:spPr/>
        <p:txBody>
          <a:bodyPr/>
          <a:lstStyle/>
          <a:p>
            <a:fld id="{D57F1E4F-1CFF-5643-939E-217C01CDF565}" type="slidenum">
              <a:rPr lang="en-US" sz="1600" smtClean="0"/>
              <a:pPr/>
              <a:t>63</a:t>
            </a:fld>
            <a:endParaRPr lang="en-US" sz="1600" dirty="0"/>
          </a:p>
        </p:txBody>
      </p:sp>
    </p:spTree>
    <p:extLst>
      <p:ext uri="{BB962C8B-B14F-4D97-AF65-F5344CB8AC3E}">
        <p14:creationId xmlns:p14="http://schemas.microsoft.com/office/powerpoint/2010/main" val="3080020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34B5F2-9E21-4A38-BB0E-1A9E3ECEC460}"/>
              </a:ext>
            </a:extLst>
          </p:cNvPr>
          <p:cNvSpPr>
            <a:spLocks noGrp="1"/>
          </p:cNvSpPr>
          <p:nvPr>
            <p:ph idx="1"/>
          </p:nvPr>
        </p:nvSpPr>
        <p:spPr>
          <a:xfrm>
            <a:off x="762637" y="287656"/>
            <a:ext cx="1801706" cy="3880773"/>
          </a:xfrm>
        </p:spPr>
        <p:txBody>
          <a:bodyPr/>
          <a:lstStyle/>
          <a:p>
            <a:pPr lvl="0">
              <a:buClr>
                <a:srgbClr val="90C226"/>
              </a:buClr>
              <a:defRPr/>
            </a:pPr>
            <a:r>
              <a:rPr lang="en-US" dirty="0">
                <a:solidFill>
                  <a:prstClr val="black">
                    <a:lumMod val="75000"/>
                    <a:lumOff val="25000"/>
                  </a:prstClr>
                </a:solidFill>
              </a:rPr>
              <a:t>Bias </a:t>
            </a:r>
          </a:p>
          <a:p>
            <a:endParaRPr lang="en-US" dirty="0"/>
          </a:p>
        </p:txBody>
      </p:sp>
      <p:pic>
        <p:nvPicPr>
          <p:cNvPr id="4" name="Picture 3">
            <a:extLst>
              <a:ext uri="{FF2B5EF4-FFF2-40B4-BE49-F238E27FC236}">
                <a16:creationId xmlns:a16="http://schemas.microsoft.com/office/drawing/2014/main" id="{DC01C47E-FB4A-409D-8CD0-F6FC211FC17B}"/>
              </a:ext>
            </a:extLst>
          </p:cNvPr>
          <p:cNvPicPr>
            <a:picLocks noChangeAspect="1"/>
          </p:cNvPicPr>
          <p:nvPr/>
        </p:nvPicPr>
        <p:blipFill>
          <a:blip r:embed="rId2"/>
          <a:stretch>
            <a:fillRect/>
          </a:stretch>
        </p:blipFill>
        <p:spPr>
          <a:xfrm>
            <a:off x="314959" y="726440"/>
            <a:ext cx="3511868" cy="2816940"/>
          </a:xfrm>
          <a:prstGeom prst="rect">
            <a:avLst/>
          </a:prstGeom>
        </p:spPr>
      </p:pic>
      <p:pic>
        <p:nvPicPr>
          <p:cNvPr id="6" name="Picture 5">
            <a:extLst>
              <a:ext uri="{FF2B5EF4-FFF2-40B4-BE49-F238E27FC236}">
                <a16:creationId xmlns:a16="http://schemas.microsoft.com/office/drawing/2014/main" id="{4B7A3301-E034-4348-BB01-2E532B9C0939}"/>
              </a:ext>
            </a:extLst>
          </p:cNvPr>
          <p:cNvPicPr>
            <a:picLocks noChangeAspect="1"/>
          </p:cNvPicPr>
          <p:nvPr/>
        </p:nvPicPr>
        <p:blipFill>
          <a:blip r:embed="rId3"/>
          <a:stretch>
            <a:fillRect/>
          </a:stretch>
        </p:blipFill>
        <p:spPr>
          <a:xfrm>
            <a:off x="2564343" y="3718797"/>
            <a:ext cx="4681154" cy="3085306"/>
          </a:xfrm>
          <a:prstGeom prst="rect">
            <a:avLst/>
          </a:prstGeom>
        </p:spPr>
      </p:pic>
      <p:sp>
        <p:nvSpPr>
          <p:cNvPr id="7" name="Content Placeholder 2">
            <a:extLst>
              <a:ext uri="{FF2B5EF4-FFF2-40B4-BE49-F238E27FC236}">
                <a16:creationId xmlns:a16="http://schemas.microsoft.com/office/drawing/2014/main" id="{08205783-5020-4390-A31E-4FFF08883B7D}"/>
              </a:ext>
            </a:extLst>
          </p:cNvPr>
          <p:cNvSpPr txBox="1">
            <a:spLocks/>
          </p:cNvSpPr>
          <p:nvPr/>
        </p:nvSpPr>
        <p:spPr>
          <a:xfrm>
            <a:off x="5443791" y="287656"/>
            <a:ext cx="1801706"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Variance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id="{E1CE5DDC-ACBB-49BD-895B-0C50D523736F}"/>
              </a:ext>
            </a:extLst>
          </p:cNvPr>
          <p:cNvPicPr>
            <a:picLocks noChangeAspect="1"/>
          </p:cNvPicPr>
          <p:nvPr/>
        </p:nvPicPr>
        <p:blipFill>
          <a:blip r:embed="rId4"/>
          <a:stretch>
            <a:fillRect/>
          </a:stretch>
        </p:blipFill>
        <p:spPr>
          <a:xfrm>
            <a:off x="5282565" y="612060"/>
            <a:ext cx="3662022" cy="2816940"/>
          </a:xfrm>
          <a:prstGeom prst="rect">
            <a:avLst/>
          </a:prstGeom>
        </p:spPr>
      </p:pic>
      <p:sp>
        <p:nvSpPr>
          <p:cNvPr id="2" name="Slide Number Placeholder 1">
            <a:extLst>
              <a:ext uri="{FF2B5EF4-FFF2-40B4-BE49-F238E27FC236}">
                <a16:creationId xmlns:a16="http://schemas.microsoft.com/office/drawing/2014/main" id="{9B1A8F23-8019-4CB0-B524-93EABA59E87D}"/>
              </a:ext>
            </a:extLst>
          </p:cNvPr>
          <p:cNvSpPr>
            <a:spLocks noGrp="1"/>
          </p:cNvSpPr>
          <p:nvPr>
            <p:ph type="sldNum" sz="quarter" idx="12"/>
          </p:nvPr>
        </p:nvSpPr>
        <p:spPr/>
        <p:txBody>
          <a:bodyPr/>
          <a:lstStyle/>
          <a:p>
            <a:fld id="{D57F1E4F-1CFF-5643-939E-217C01CDF565}" type="slidenum">
              <a:rPr lang="en-US" sz="1600" smtClean="0"/>
              <a:pPr/>
              <a:t>64</a:t>
            </a:fld>
            <a:endParaRPr lang="en-US" sz="1600" dirty="0"/>
          </a:p>
        </p:txBody>
      </p:sp>
    </p:spTree>
    <p:extLst>
      <p:ext uri="{BB962C8B-B14F-4D97-AF65-F5344CB8AC3E}">
        <p14:creationId xmlns:p14="http://schemas.microsoft.com/office/powerpoint/2010/main" val="42687468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B47C-5840-43F3-9BF2-A5A84F200B00}"/>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Underfitting and how to avoid it</a:t>
            </a:r>
          </a:p>
        </p:txBody>
      </p:sp>
      <p:sp>
        <p:nvSpPr>
          <p:cNvPr id="3" name="Content Placeholder 2">
            <a:extLst>
              <a:ext uri="{FF2B5EF4-FFF2-40B4-BE49-F238E27FC236}">
                <a16:creationId xmlns:a16="http://schemas.microsoft.com/office/drawing/2014/main" id="{E1F4E6DA-0766-4E7A-B7E7-256552E47570}"/>
              </a:ext>
            </a:extLst>
          </p:cNvPr>
          <p:cNvSpPr>
            <a:spLocks noGrp="1"/>
          </p:cNvSpPr>
          <p:nvPr>
            <p:ph idx="1"/>
          </p:nvPr>
        </p:nvSpPr>
        <p:spPr>
          <a:xfrm>
            <a:off x="677334" y="2160589"/>
            <a:ext cx="3493833" cy="3880773"/>
          </a:xfrm>
        </p:spPr>
        <p:txBody>
          <a:bodyPr/>
          <a:lstStyle/>
          <a:p>
            <a:r>
              <a:rPr lang="en-US" dirty="0"/>
              <a:t>High bias and low variance .</a:t>
            </a:r>
          </a:p>
          <a:p>
            <a:endParaRPr lang="en-US" dirty="0"/>
          </a:p>
        </p:txBody>
      </p:sp>
      <p:pic>
        <p:nvPicPr>
          <p:cNvPr id="4" name="Picture 3">
            <a:extLst>
              <a:ext uri="{FF2B5EF4-FFF2-40B4-BE49-F238E27FC236}">
                <a16:creationId xmlns:a16="http://schemas.microsoft.com/office/drawing/2014/main" id="{3363C23B-E5AA-4A9C-8777-17D55B6C1FBA}"/>
              </a:ext>
            </a:extLst>
          </p:cNvPr>
          <p:cNvPicPr/>
          <p:nvPr/>
        </p:nvPicPr>
        <p:blipFill>
          <a:blip r:embed="rId2"/>
          <a:stretch>
            <a:fillRect/>
          </a:stretch>
        </p:blipFill>
        <p:spPr>
          <a:xfrm>
            <a:off x="4271905" y="1621720"/>
            <a:ext cx="5093076" cy="4296729"/>
          </a:xfrm>
          <a:prstGeom prst="rect">
            <a:avLst/>
          </a:prstGeom>
        </p:spPr>
      </p:pic>
      <p:sp>
        <p:nvSpPr>
          <p:cNvPr id="5" name="Content Placeholder 2">
            <a:extLst>
              <a:ext uri="{FF2B5EF4-FFF2-40B4-BE49-F238E27FC236}">
                <a16:creationId xmlns:a16="http://schemas.microsoft.com/office/drawing/2014/main" id="{63CF7E0C-54A8-4902-83C2-27F8705FA12C}"/>
              </a:ext>
            </a:extLst>
          </p:cNvPr>
          <p:cNvSpPr txBox="1">
            <a:spLocks/>
          </p:cNvSpPr>
          <p:nvPr/>
        </p:nvSpPr>
        <p:spPr>
          <a:xfrm>
            <a:off x="5499752" y="2176226"/>
            <a:ext cx="3965967" cy="429672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endParaRPr>
          </a:p>
        </p:txBody>
      </p:sp>
      <p:sp>
        <p:nvSpPr>
          <p:cNvPr id="6" name="Slide Number Placeholder 5">
            <a:extLst>
              <a:ext uri="{FF2B5EF4-FFF2-40B4-BE49-F238E27FC236}">
                <a16:creationId xmlns:a16="http://schemas.microsoft.com/office/drawing/2014/main" id="{252091BB-377D-4660-8C64-E2D13D1E6FD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179758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C73C3-BFF2-4831-B61C-24204E7ABA25}"/>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Underfitting and how to avoid it</a:t>
            </a:r>
          </a:p>
        </p:txBody>
      </p:sp>
      <p:sp>
        <p:nvSpPr>
          <p:cNvPr id="3" name="Content Placeholder 2">
            <a:extLst>
              <a:ext uri="{FF2B5EF4-FFF2-40B4-BE49-F238E27FC236}">
                <a16:creationId xmlns:a16="http://schemas.microsoft.com/office/drawing/2014/main" id="{EA761D6C-6F52-455D-AACF-B0CA395A939A}"/>
              </a:ext>
            </a:extLst>
          </p:cNvPr>
          <p:cNvSpPr>
            <a:spLocks noGrp="1"/>
          </p:cNvSpPr>
          <p:nvPr>
            <p:ph idx="1"/>
          </p:nvPr>
        </p:nvSpPr>
        <p:spPr/>
        <p:txBody>
          <a:bodyPr/>
          <a:lstStyle/>
          <a:p>
            <a:pPr marL="0" lvl="0" indent="0">
              <a:buClr>
                <a:srgbClr val="90C226"/>
              </a:buClr>
              <a:buNone/>
              <a:defRPr/>
            </a:pPr>
            <a:r>
              <a:rPr lang="en-US" dirty="0">
                <a:solidFill>
                  <a:prstClr val="black">
                    <a:lumMod val="75000"/>
                    <a:lumOff val="25000"/>
                  </a:prstClr>
                </a:solidFill>
              </a:rPr>
              <a:t>To solve</a:t>
            </a:r>
          </a:p>
          <a:p>
            <a:pPr lvl="0">
              <a:buClr>
                <a:srgbClr val="90C226"/>
              </a:buClr>
              <a:defRPr/>
            </a:pPr>
            <a:r>
              <a:rPr lang="en-US" dirty="0">
                <a:solidFill>
                  <a:prstClr val="black">
                    <a:lumMod val="75000"/>
                    <a:lumOff val="25000"/>
                  </a:prstClr>
                </a:solidFill>
              </a:rPr>
              <a:t>Increase complexity (number of input images , number of hidden layers ..etc.</a:t>
            </a:r>
          </a:p>
          <a:p>
            <a:pPr lvl="0">
              <a:buClr>
                <a:srgbClr val="90C226"/>
              </a:buClr>
              <a:defRPr/>
            </a:pPr>
            <a:r>
              <a:rPr lang="en-US" dirty="0">
                <a:solidFill>
                  <a:prstClr val="black">
                    <a:lumMod val="75000"/>
                    <a:lumOff val="25000"/>
                  </a:prstClr>
                </a:solidFill>
              </a:rPr>
              <a:t>Reduce dropouts</a:t>
            </a:r>
          </a:p>
          <a:p>
            <a:pPr lvl="0">
              <a:buClr>
                <a:srgbClr val="90C226"/>
              </a:buClr>
              <a:defRPr/>
            </a:pPr>
            <a:r>
              <a:rPr lang="en-US" dirty="0">
                <a:solidFill>
                  <a:prstClr val="black">
                    <a:lumMod val="75000"/>
                    <a:lumOff val="25000"/>
                  </a:prstClr>
                </a:solidFill>
              </a:rPr>
              <a:t> cross-validation.</a:t>
            </a:r>
          </a:p>
          <a:p>
            <a:endParaRPr lang="en-US" dirty="0"/>
          </a:p>
        </p:txBody>
      </p:sp>
      <p:pic>
        <p:nvPicPr>
          <p:cNvPr id="4" name="Picture 3">
            <a:extLst>
              <a:ext uri="{FF2B5EF4-FFF2-40B4-BE49-F238E27FC236}">
                <a16:creationId xmlns:a16="http://schemas.microsoft.com/office/drawing/2014/main" id="{865B3BB6-22AE-4F17-A2A8-34BD423ACB00}"/>
              </a:ext>
            </a:extLst>
          </p:cNvPr>
          <p:cNvPicPr>
            <a:picLocks noChangeAspect="1"/>
          </p:cNvPicPr>
          <p:nvPr/>
        </p:nvPicPr>
        <p:blipFill>
          <a:blip r:embed="rId2"/>
          <a:stretch>
            <a:fillRect/>
          </a:stretch>
        </p:blipFill>
        <p:spPr>
          <a:xfrm>
            <a:off x="1607395" y="4076700"/>
            <a:ext cx="7577245" cy="2171700"/>
          </a:xfrm>
          <a:prstGeom prst="rect">
            <a:avLst/>
          </a:prstGeom>
        </p:spPr>
      </p:pic>
      <p:sp>
        <p:nvSpPr>
          <p:cNvPr id="5" name="Slide Number Placeholder 4">
            <a:extLst>
              <a:ext uri="{FF2B5EF4-FFF2-40B4-BE49-F238E27FC236}">
                <a16:creationId xmlns:a16="http://schemas.microsoft.com/office/drawing/2014/main" id="{D3F8D691-8606-4B5C-A730-4318786B521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02295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35A82-76C6-4F66-BC8B-01FB59DE0DFB}"/>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Overfitting and how to solve it</a:t>
            </a:r>
          </a:p>
        </p:txBody>
      </p:sp>
      <p:sp>
        <p:nvSpPr>
          <p:cNvPr id="3" name="Content Placeholder 2">
            <a:extLst>
              <a:ext uri="{FF2B5EF4-FFF2-40B4-BE49-F238E27FC236}">
                <a16:creationId xmlns:a16="http://schemas.microsoft.com/office/drawing/2014/main" id="{2E784B82-B2F1-4B9C-BE4D-EC028C0B88B8}"/>
              </a:ext>
            </a:extLst>
          </p:cNvPr>
          <p:cNvSpPr>
            <a:spLocks noGrp="1"/>
          </p:cNvSpPr>
          <p:nvPr>
            <p:ph idx="1"/>
          </p:nvPr>
        </p:nvSpPr>
        <p:spPr>
          <a:xfrm>
            <a:off x="273148" y="2197350"/>
            <a:ext cx="3944771" cy="3880773"/>
          </a:xfrm>
        </p:spPr>
        <p:txBody>
          <a:bodyPr/>
          <a:lstStyle/>
          <a:p>
            <a:r>
              <a:rPr lang="en-US" dirty="0"/>
              <a:t>Low bias and high variance</a:t>
            </a:r>
          </a:p>
          <a:p>
            <a:pPr marL="0" indent="0">
              <a:buNone/>
            </a:pPr>
            <a:r>
              <a:rPr lang="en-US" dirty="0"/>
              <a:t> </a:t>
            </a:r>
          </a:p>
          <a:p>
            <a:pPr marL="0" indent="0">
              <a:buNone/>
            </a:pPr>
            <a:endParaRPr lang="en-US" dirty="0"/>
          </a:p>
        </p:txBody>
      </p:sp>
      <p:pic>
        <p:nvPicPr>
          <p:cNvPr id="4" name="Picture 3">
            <a:extLst>
              <a:ext uri="{FF2B5EF4-FFF2-40B4-BE49-F238E27FC236}">
                <a16:creationId xmlns:a16="http://schemas.microsoft.com/office/drawing/2014/main" id="{8C456D22-7E89-4782-AB85-22F24399A7DC}"/>
              </a:ext>
            </a:extLst>
          </p:cNvPr>
          <p:cNvPicPr>
            <a:picLocks noChangeAspect="1"/>
          </p:cNvPicPr>
          <p:nvPr/>
        </p:nvPicPr>
        <p:blipFill>
          <a:blip r:embed="rId2"/>
          <a:stretch>
            <a:fillRect/>
          </a:stretch>
        </p:blipFill>
        <p:spPr>
          <a:xfrm>
            <a:off x="4364126" y="1455420"/>
            <a:ext cx="4909876" cy="4558195"/>
          </a:xfrm>
          <a:prstGeom prst="rect">
            <a:avLst/>
          </a:prstGeom>
        </p:spPr>
      </p:pic>
      <p:sp>
        <p:nvSpPr>
          <p:cNvPr id="5" name="Slide Number Placeholder 4">
            <a:extLst>
              <a:ext uri="{FF2B5EF4-FFF2-40B4-BE49-F238E27FC236}">
                <a16:creationId xmlns:a16="http://schemas.microsoft.com/office/drawing/2014/main" id="{2DE63E9F-C80C-4BBE-994A-49D695393FBA}"/>
              </a:ext>
            </a:extLst>
          </p:cNvPr>
          <p:cNvSpPr>
            <a:spLocks noGrp="1"/>
          </p:cNvSpPr>
          <p:nvPr>
            <p:ph type="sldNum" sz="quarter" idx="12"/>
          </p:nvPr>
        </p:nvSpPr>
        <p:spPr>
          <a:xfrm>
            <a:off x="8368800" y="6410172"/>
            <a:ext cx="68333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703814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39E78-0CB0-4A8A-BC54-E5A4AD75FB73}"/>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Overfitting and how to solve it</a:t>
            </a:r>
          </a:p>
        </p:txBody>
      </p:sp>
      <p:sp>
        <p:nvSpPr>
          <p:cNvPr id="3" name="Content Placeholder 2">
            <a:extLst>
              <a:ext uri="{FF2B5EF4-FFF2-40B4-BE49-F238E27FC236}">
                <a16:creationId xmlns:a16="http://schemas.microsoft.com/office/drawing/2014/main" id="{95EAEFA1-F01C-4544-825F-F20564833752}"/>
              </a:ext>
            </a:extLst>
          </p:cNvPr>
          <p:cNvSpPr>
            <a:spLocks noGrp="1"/>
          </p:cNvSpPr>
          <p:nvPr>
            <p:ph idx="1"/>
          </p:nvPr>
        </p:nvSpPr>
        <p:spPr>
          <a:xfrm>
            <a:off x="677334" y="2160589"/>
            <a:ext cx="3568989" cy="3880773"/>
          </a:xfrm>
        </p:spPr>
        <p:txBody>
          <a:bodyPr/>
          <a:lstStyle/>
          <a:p>
            <a:r>
              <a:rPr lang="en-US" dirty="0"/>
              <a:t>Add more data </a:t>
            </a:r>
          </a:p>
          <a:p>
            <a:r>
              <a:rPr lang="en-US" dirty="0"/>
              <a:t>Data augmentation </a:t>
            </a:r>
          </a:p>
          <a:p>
            <a:endParaRPr lang="en-US" dirty="0"/>
          </a:p>
        </p:txBody>
      </p:sp>
      <p:pic>
        <p:nvPicPr>
          <p:cNvPr id="5" name="Picture 4">
            <a:extLst>
              <a:ext uri="{FF2B5EF4-FFF2-40B4-BE49-F238E27FC236}">
                <a16:creationId xmlns:a16="http://schemas.microsoft.com/office/drawing/2014/main" id="{3CA079A8-64C6-4583-800C-4828A624CFB4}"/>
              </a:ext>
            </a:extLst>
          </p:cNvPr>
          <p:cNvPicPr>
            <a:picLocks noChangeAspect="1"/>
          </p:cNvPicPr>
          <p:nvPr/>
        </p:nvPicPr>
        <p:blipFill>
          <a:blip r:embed="rId2"/>
          <a:stretch>
            <a:fillRect/>
          </a:stretch>
        </p:blipFill>
        <p:spPr>
          <a:xfrm>
            <a:off x="3183399" y="1810847"/>
            <a:ext cx="6090603" cy="4600575"/>
          </a:xfrm>
          <a:prstGeom prst="rect">
            <a:avLst/>
          </a:prstGeom>
        </p:spPr>
      </p:pic>
      <p:sp>
        <p:nvSpPr>
          <p:cNvPr id="4" name="Slide Number Placeholder 3">
            <a:extLst>
              <a:ext uri="{FF2B5EF4-FFF2-40B4-BE49-F238E27FC236}">
                <a16:creationId xmlns:a16="http://schemas.microsoft.com/office/drawing/2014/main" id="{62BFE5BE-CF82-4162-BC42-4CEFE83B30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72831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A9A1-1572-4F02-A6C6-DF3927B21EBC}"/>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Overfitting and how to solve it</a:t>
            </a:r>
          </a:p>
        </p:txBody>
      </p:sp>
      <p:sp>
        <p:nvSpPr>
          <p:cNvPr id="3" name="Content Placeholder 2">
            <a:extLst>
              <a:ext uri="{FF2B5EF4-FFF2-40B4-BE49-F238E27FC236}">
                <a16:creationId xmlns:a16="http://schemas.microsoft.com/office/drawing/2014/main" id="{45100379-A4FC-4E2A-AAEA-9E4C1C1C3E27}"/>
              </a:ext>
            </a:extLst>
          </p:cNvPr>
          <p:cNvSpPr>
            <a:spLocks noGrp="1"/>
          </p:cNvSpPr>
          <p:nvPr>
            <p:ph idx="1"/>
          </p:nvPr>
        </p:nvSpPr>
        <p:spPr>
          <a:xfrm>
            <a:off x="677334" y="2160589"/>
            <a:ext cx="9228665" cy="4465679"/>
          </a:xfrm>
        </p:spPr>
        <p:txBody>
          <a:bodyPr/>
          <a:lstStyle/>
          <a:p>
            <a:r>
              <a:rPr lang="en-US" dirty="0"/>
              <a:t>Dropout: Deactivates neurons randomly</a:t>
            </a:r>
          </a:p>
          <a:p>
            <a:endParaRPr lang="en-US" dirty="0"/>
          </a:p>
        </p:txBody>
      </p:sp>
      <p:pic>
        <p:nvPicPr>
          <p:cNvPr id="4" name="Picture 3">
            <a:extLst>
              <a:ext uri="{FF2B5EF4-FFF2-40B4-BE49-F238E27FC236}">
                <a16:creationId xmlns:a16="http://schemas.microsoft.com/office/drawing/2014/main" id="{F010ACB0-1FAD-442F-84EC-FE1F22FA6EDE}"/>
              </a:ext>
            </a:extLst>
          </p:cNvPr>
          <p:cNvPicPr>
            <a:picLocks noChangeAspect="1"/>
          </p:cNvPicPr>
          <p:nvPr/>
        </p:nvPicPr>
        <p:blipFill>
          <a:blip r:embed="rId3"/>
          <a:stretch>
            <a:fillRect/>
          </a:stretch>
        </p:blipFill>
        <p:spPr>
          <a:xfrm>
            <a:off x="2377440" y="2661853"/>
            <a:ext cx="5244067" cy="4194603"/>
          </a:xfrm>
          <a:prstGeom prst="rect">
            <a:avLst/>
          </a:prstGeom>
        </p:spPr>
      </p:pic>
      <p:sp>
        <p:nvSpPr>
          <p:cNvPr id="5" name="Slide Number Placeholder 4">
            <a:extLst>
              <a:ext uri="{FF2B5EF4-FFF2-40B4-BE49-F238E27FC236}">
                <a16:creationId xmlns:a16="http://schemas.microsoft.com/office/drawing/2014/main" id="{A68B8889-EFD2-432F-9128-444628BF2A1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190803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5553-1AE1-46DE-959F-BED4608522F1}"/>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Introduction: Autonomous Vehicle System</a:t>
            </a:r>
          </a:p>
          <a:p>
            <a:endParaRPr lang="en-US" dirty="0"/>
          </a:p>
        </p:txBody>
      </p:sp>
      <p:sp>
        <p:nvSpPr>
          <p:cNvPr id="3" name="Content Placeholder 2">
            <a:extLst>
              <a:ext uri="{FF2B5EF4-FFF2-40B4-BE49-F238E27FC236}">
                <a16:creationId xmlns:a16="http://schemas.microsoft.com/office/drawing/2014/main" id="{BD840092-99D7-4666-A917-5453F12E9172}"/>
              </a:ext>
            </a:extLst>
          </p:cNvPr>
          <p:cNvSpPr>
            <a:spLocks noGrp="1"/>
          </p:cNvSpPr>
          <p:nvPr>
            <p:ph idx="1"/>
          </p:nvPr>
        </p:nvSpPr>
        <p:spPr>
          <a:xfrm>
            <a:off x="677334" y="1719432"/>
            <a:ext cx="8596668" cy="4321930"/>
          </a:xfrm>
        </p:spPr>
        <p:txBody>
          <a:bodyPr vert="horz" lIns="91440" tIns="45720" rIns="91440" bIns="45720" rtlCol="0" anchor="t">
            <a:normAutofit lnSpcReduction="10000"/>
          </a:bodyPr>
          <a:lstStyle/>
          <a:p>
            <a:pPr marL="0" indent="0">
              <a:buNone/>
            </a:pPr>
            <a:endParaRPr lang="en-US" dirty="0">
              <a:ea typeface="+mn-lt"/>
              <a:cs typeface="+mn-lt"/>
            </a:endParaRPr>
          </a:p>
          <a:p>
            <a:r>
              <a:rPr lang="en-US" dirty="0">
                <a:ea typeface="+mn-lt"/>
                <a:cs typeface="+mn-lt"/>
              </a:rPr>
              <a:t>Autonomous Vehicle Software</a:t>
            </a:r>
            <a:endParaRPr lang="en-US" dirty="0"/>
          </a:p>
          <a:p>
            <a:pPr>
              <a:buAutoNum type="romanLcPeriod"/>
            </a:pPr>
            <a:r>
              <a:rPr lang="en-US" dirty="0">
                <a:ea typeface="+mn-lt"/>
                <a:cs typeface="+mn-lt"/>
              </a:rPr>
              <a:t>Perception</a:t>
            </a:r>
          </a:p>
          <a:p>
            <a:pPr>
              <a:buAutoNum type="romanLcPeriod"/>
            </a:pPr>
            <a:r>
              <a:rPr lang="en-US" dirty="0">
                <a:ea typeface="+mn-lt"/>
                <a:cs typeface="+mn-lt"/>
              </a:rPr>
              <a:t>Planning</a:t>
            </a:r>
          </a:p>
          <a:p>
            <a:pPr>
              <a:buAutoNum type="romanLcPeriod"/>
            </a:pPr>
            <a:r>
              <a:rPr lang="en-US" dirty="0">
                <a:ea typeface="+mn-lt"/>
                <a:cs typeface="+mn-lt"/>
              </a:rPr>
              <a:t>Control</a:t>
            </a:r>
            <a:endParaRPr lang="en-US" dirty="0"/>
          </a:p>
          <a:p>
            <a:pPr>
              <a:buAutoNum type="romanLcPeriod"/>
            </a:pPr>
            <a:endParaRPr lang="en-US" dirty="0">
              <a:ea typeface="+mn-lt"/>
              <a:cs typeface="+mn-lt"/>
            </a:endParaRPr>
          </a:p>
          <a:p>
            <a:r>
              <a:rPr lang="en-US" dirty="0">
                <a:ea typeface="+mn-lt"/>
                <a:cs typeface="+mn-lt"/>
              </a:rPr>
              <a:t>Autonomous Vehicle Hardware</a:t>
            </a:r>
          </a:p>
          <a:p>
            <a:pPr>
              <a:buAutoNum type="romanLcPeriod"/>
            </a:pPr>
            <a:r>
              <a:rPr lang="en-US" dirty="0">
                <a:ea typeface="+mn-lt"/>
                <a:cs typeface="+mn-lt"/>
              </a:rPr>
              <a:t>Cameras</a:t>
            </a:r>
            <a:endParaRPr lang="en-US" dirty="0"/>
          </a:p>
          <a:p>
            <a:pPr>
              <a:buAutoNum type="romanLcPeriod"/>
            </a:pPr>
            <a:r>
              <a:rPr lang="en-US" dirty="0">
                <a:ea typeface="+mn-lt"/>
                <a:cs typeface="+mn-lt"/>
              </a:rPr>
              <a:t>Lidar</a:t>
            </a:r>
          </a:p>
          <a:p>
            <a:pPr>
              <a:buAutoNum type="romanLcPeriod"/>
            </a:pPr>
            <a:r>
              <a:rPr lang="en-US" dirty="0">
                <a:ea typeface="+mn-lt"/>
                <a:cs typeface="+mn-lt"/>
              </a:rPr>
              <a:t>Radar</a:t>
            </a:r>
          </a:p>
          <a:p>
            <a:pPr>
              <a:buAutoNum type="romanLcPeriod"/>
            </a:pPr>
            <a:r>
              <a:rPr lang="en-US" dirty="0"/>
              <a:t>Sensors </a:t>
            </a:r>
          </a:p>
        </p:txBody>
      </p:sp>
      <p:sp>
        <p:nvSpPr>
          <p:cNvPr id="4" name="Slide Number Placeholder 3">
            <a:extLst>
              <a:ext uri="{FF2B5EF4-FFF2-40B4-BE49-F238E27FC236}">
                <a16:creationId xmlns:a16="http://schemas.microsoft.com/office/drawing/2014/main" id="{B3177855-021F-4D26-9F8D-A29E75DD87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74519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B3A40-E25D-4EF6-AC96-A71973BC6B13}"/>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Overfitting and how to solve it</a:t>
            </a:r>
          </a:p>
        </p:txBody>
      </p:sp>
      <p:sp>
        <p:nvSpPr>
          <p:cNvPr id="3" name="Content Placeholder 2">
            <a:extLst>
              <a:ext uri="{FF2B5EF4-FFF2-40B4-BE49-F238E27FC236}">
                <a16:creationId xmlns:a16="http://schemas.microsoft.com/office/drawing/2014/main" id="{2672BC4D-9208-480E-B986-B18E88DDDD35}"/>
              </a:ext>
            </a:extLst>
          </p:cNvPr>
          <p:cNvSpPr>
            <a:spLocks noGrp="1"/>
          </p:cNvSpPr>
          <p:nvPr>
            <p:ph idx="1"/>
          </p:nvPr>
        </p:nvSpPr>
        <p:spPr/>
        <p:txBody>
          <a:bodyPr/>
          <a:lstStyle/>
          <a:p>
            <a:r>
              <a:rPr lang="en-US" dirty="0">
                <a:solidFill>
                  <a:prstClr val="black">
                    <a:lumMod val="75000"/>
                    <a:lumOff val="25000"/>
                  </a:prstClr>
                </a:solidFill>
              </a:rPr>
              <a:t>Early stopping: a type of cross validation strategy. </a:t>
            </a:r>
          </a:p>
          <a:p>
            <a:endParaRPr lang="en-US" dirty="0"/>
          </a:p>
        </p:txBody>
      </p:sp>
      <p:pic>
        <p:nvPicPr>
          <p:cNvPr id="4" name="Picture 3">
            <a:extLst>
              <a:ext uri="{FF2B5EF4-FFF2-40B4-BE49-F238E27FC236}">
                <a16:creationId xmlns:a16="http://schemas.microsoft.com/office/drawing/2014/main" id="{8CF578E5-EC50-4EB6-88EA-1090941436F0}"/>
              </a:ext>
            </a:extLst>
          </p:cNvPr>
          <p:cNvPicPr>
            <a:picLocks noChangeAspect="1"/>
          </p:cNvPicPr>
          <p:nvPr/>
        </p:nvPicPr>
        <p:blipFill>
          <a:blip r:embed="rId2"/>
          <a:stretch>
            <a:fillRect/>
          </a:stretch>
        </p:blipFill>
        <p:spPr>
          <a:xfrm>
            <a:off x="3015446" y="2781826"/>
            <a:ext cx="4659682" cy="3600602"/>
          </a:xfrm>
          <a:prstGeom prst="rect">
            <a:avLst/>
          </a:prstGeom>
        </p:spPr>
      </p:pic>
      <p:sp>
        <p:nvSpPr>
          <p:cNvPr id="5" name="Slide Number Placeholder 4">
            <a:extLst>
              <a:ext uri="{FF2B5EF4-FFF2-40B4-BE49-F238E27FC236}">
                <a16:creationId xmlns:a16="http://schemas.microsoft.com/office/drawing/2014/main" id="{0ED8BFAC-6137-4614-B909-84F9EF17C8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0313059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b="0" i="0" u="none" strike="noStrike" kern="1200" cap="none" spc="0" normalizeH="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51950" y="2182505"/>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Dataset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157704112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70BC-F8EA-49F0-BF56-2B739AC44DC8}"/>
              </a:ext>
            </a:extLst>
          </p:cNvPr>
          <p:cNvSpPr>
            <a:spLocks noGrp="1"/>
          </p:cNvSpPr>
          <p:nvPr>
            <p:ph type="title"/>
          </p:nvPr>
        </p:nvSpPr>
        <p:spPr/>
        <p:txBody>
          <a:bodyPr>
            <a:normAutofit fontScale="90000"/>
          </a:bodyPr>
          <a:lstStyle/>
          <a:p>
            <a:r>
              <a:rPr lang="en-GB" b="1" dirty="0">
                <a:effectLst>
                  <a:outerShdw blurRad="38100" dist="38100" dir="2700000" algn="tl">
                    <a:srgbClr val="000000">
                      <a:alpha val="43137"/>
                    </a:srgbClr>
                  </a:outerShdw>
                </a:effectLst>
              </a:rPr>
              <a:t>Example of used dataset (</a:t>
            </a:r>
            <a:r>
              <a:rPr lang="en-GB" dirty="0"/>
              <a:t>“Berkeley Deep Drive BDD100k” )</a:t>
            </a:r>
            <a:r>
              <a:rPr lang="en-GB" b="1" dirty="0">
                <a:effectLst>
                  <a:outerShdw blurRad="38100" dist="38100" dir="2700000" algn="tl">
                    <a:srgbClr val="000000">
                      <a:alpha val="43137"/>
                    </a:srgbClr>
                  </a:outerShdw>
                </a:effectLst>
              </a:rPr>
              <a:t>:</a:t>
            </a:r>
            <a:br>
              <a:rPr lang="en-GB" b="1" dirty="0">
                <a:effectLst>
                  <a:outerShdw blurRad="38100" dist="38100" dir="2700000" algn="tl">
                    <a:srgbClr val="000000">
                      <a:alpha val="43137"/>
                    </a:srgbClr>
                  </a:outerShdw>
                </a:effectLst>
              </a:rPr>
            </a:b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B44929D3-BEE6-4AF7-BA7F-E03D80936452}"/>
              </a:ext>
            </a:extLst>
          </p:cNvPr>
          <p:cNvSpPr>
            <a:spLocks noGrp="1"/>
          </p:cNvSpPr>
          <p:nvPr>
            <p:ph idx="1"/>
          </p:nvPr>
        </p:nvSpPr>
        <p:spPr/>
        <p:txBody>
          <a:bodyPr/>
          <a:lstStyle/>
          <a:p>
            <a:endParaRPr lang="en-GB" dirty="0"/>
          </a:p>
          <a:p>
            <a:endParaRPr lang="en-GB" dirty="0"/>
          </a:p>
        </p:txBody>
      </p:sp>
      <p:sp>
        <p:nvSpPr>
          <p:cNvPr id="5" name="Slide Number Placeholder 4">
            <a:extLst>
              <a:ext uri="{FF2B5EF4-FFF2-40B4-BE49-F238E27FC236}">
                <a16:creationId xmlns:a16="http://schemas.microsoft.com/office/drawing/2014/main" id="{ABB41FCC-2AF9-469C-9DB8-41A4051CD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15" name="Picture 14" descr="A car driving on a city street filled with lots of traffic&#10;&#10;Description automatically generated">
            <a:extLst>
              <a:ext uri="{FF2B5EF4-FFF2-40B4-BE49-F238E27FC236}">
                <a16:creationId xmlns:a16="http://schemas.microsoft.com/office/drawing/2014/main" id="{0407FD59-ABEA-4246-92BD-1B2B47122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020" y="2064877"/>
            <a:ext cx="3265028" cy="1836578"/>
          </a:xfrm>
          <a:prstGeom prst="rect">
            <a:avLst/>
          </a:prstGeom>
        </p:spPr>
      </p:pic>
      <p:pic>
        <p:nvPicPr>
          <p:cNvPr id="17" name="Picture 16" descr="A view of the side of a road&#10;&#10;Description automatically generated">
            <a:extLst>
              <a:ext uri="{FF2B5EF4-FFF2-40B4-BE49-F238E27FC236}">
                <a16:creationId xmlns:a16="http://schemas.microsoft.com/office/drawing/2014/main" id="{D53C5F18-41BF-41D1-A0E3-017B55968485}"/>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5288821" y="2064877"/>
            <a:ext cx="3264408" cy="1836578"/>
          </a:xfrm>
          <a:prstGeom prst="rect">
            <a:avLst/>
          </a:prstGeom>
        </p:spPr>
      </p:pic>
      <p:pic>
        <p:nvPicPr>
          <p:cNvPr id="19" name="Picture 18" descr="A car parked on the side of a road&#10;&#10;Description automatically generated">
            <a:extLst>
              <a:ext uri="{FF2B5EF4-FFF2-40B4-BE49-F238E27FC236}">
                <a16:creationId xmlns:a16="http://schemas.microsoft.com/office/drawing/2014/main" id="{3368DF40-5F6A-4B2F-AC81-3707D1CC8DC6}"/>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303020" y="4035932"/>
            <a:ext cx="3265748" cy="1837944"/>
          </a:xfrm>
          <a:prstGeom prst="rect">
            <a:avLst/>
          </a:prstGeom>
        </p:spPr>
      </p:pic>
      <p:pic>
        <p:nvPicPr>
          <p:cNvPr id="21" name="Picture 20" descr="A car parked on the side of a road&#10;&#10;Description automatically generated">
            <a:extLst>
              <a:ext uri="{FF2B5EF4-FFF2-40B4-BE49-F238E27FC236}">
                <a16:creationId xmlns:a16="http://schemas.microsoft.com/office/drawing/2014/main" id="{0AF92414-2EBB-4044-8CAD-C0A9556C89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7656" y="4035932"/>
            <a:ext cx="3267457" cy="1837944"/>
          </a:xfrm>
          <a:prstGeom prst="rect">
            <a:avLst/>
          </a:prstGeom>
        </p:spPr>
      </p:pic>
    </p:spTree>
    <p:extLst>
      <p:ext uri="{BB962C8B-B14F-4D97-AF65-F5344CB8AC3E}">
        <p14:creationId xmlns:p14="http://schemas.microsoft.com/office/powerpoint/2010/main" val="41797766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82530" y="236223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305343494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70BC-F8EA-49F0-BF56-2B739AC44DC8}"/>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Simulating a neural network</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B44929D3-BEE6-4AF7-BA7F-E03D80936452}"/>
              </a:ext>
            </a:extLst>
          </p:cNvPr>
          <p:cNvSpPr>
            <a:spLocks noGrp="1"/>
          </p:cNvSpPr>
          <p:nvPr>
            <p:ph idx="1"/>
          </p:nvPr>
        </p:nvSpPr>
        <p:spPr/>
        <p:txBody>
          <a:bodyPr/>
          <a:lstStyle/>
          <a:p>
            <a:r>
              <a:rPr lang="en-US" dirty="0"/>
              <a:t>Objective:</a:t>
            </a:r>
          </a:p>
          <a:p>
            <a:r>
              <a:rPr lang="en-GB" dirty="0"/>
              <a:t>Try to classify some fashion objects correctly using a neural network simulated by TensorFlow library:</a:t>
            </a:r>
          </a:p>
          <a:p>
            <a:endParaRPr lang="en-GB" dirty="0"/>
          </a:p>
          <a:p>
            <a:endParaRPr lang="en-GB" dirty="0"/>
          </a:p>
        </p:txBody>
      </p:sp>
      <p:pic>
        <p:nvPicPr>
          <p:cNvPr id="4" name="Picture 3">
            <a:extLst>
              <a:ext uri="{FF2B5EF4-FFF2-40B4-BE49-F238E27FC236}">
                <a16:creationId xmlns:a16="http://schemas.microsoft.com/office/drawing/2014/main" id="{EA30D4D6-4C41-4EBF-A94F-81FF11C91E28}"/>
              </a:ext>
            </a:extLst>
          </p:cNvPr>
          <p:cNvPicPr/>
          <p:nvPr/>
        </p:nvPicPr>
        <p:blipFill>
          <a:blip r:embed="rId2">
            <a:extLst>
              <a:ext uri="{28A0092B-C50C-407E-A947-70E740481C1C}">
                <a14:useLocalDpi xmlns:a14="http://schemas.microsoft.com/office/drawing/2010/main" val="0"/>
              </a:ext>
            </a:extLst>
          </a:blip>
          <a:stretch>
            <a:fillRect/>
          </a:stretch>
        </p:blipFill>
        <p:spPr>
          <a:xfrm>
            <a:off x="2340532" y="3498220"/>
            <a:ext cx="4965700" cy="2844800"/>
          </a:xfrm>
          <a:prstGeom prst="rect">
            <a:avLst/>
          </a:prstGeom>
        </p:spPr>
      </p:pic>
      <p:sp>
        <p:nvSpPr>
          <p:cNvPr id="5" name="Slide Number Placeholder 4">
            <a:extLst>
              <a:ext uri="{FF2B5EF4-FFF2-40B4-BE49-F238E27FC236}">
                <a16:creationId xmlns:a16="http://schemas.microsoft.com/office/drawing/2014/main" id="{ABB41FCC-2AF9-469C-9DB8-41A4051CD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52365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9753D-9567-494F-88FD-95C3B286F798}"/>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Layers used:</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81E3230-9E43-423F-B12E-29F13297C8F1}"/>
              </a:ext>
            </a:extLst>
          </p:cNvPr>
          <p:cNvSpPr>
            <a:spLocks noGrp="1"/>
          </p:cNvSpPr>
          <p:nvPr>
            <p:ph idx="1"/>
          </p:nvPr>
        </p:nvSpPr>
        <p:spPr>
          <a:xfrm>
            <a:off x="677334" y="1724025"/>
            <a:ext cx="8596668" cy="4194789"/>
          </a:xfrm>
        </p:spPr>
        <p:txBody>
          <a:bodyPr>
            <a:normAutofit fontScale="85000" lnSpcReduction="20000"/>
          </a:bodyPr>
          <a:lstStyle/>
          <a:p>
            <a:pPr marL="0" indent="0">
              <a:buNone/>
            </a:pPr>
            <a:r>
              <a:rPr lang="en-GB" dirty="0"/>
              <a:t> model </a:t>
            </a:r>
            <a:r>
              <a:rPr lang="en-GB" b="1" dirty="0"/>
              <a:t>=</a:t>
            </a:r>
            <a:r>
              <a:rPr lang="en-GB" dirty="0"/>
              <a:t> keras</a:t>
            </a:r>
            <a:r>
              <a:rPr lang="en-GB" b="1" dirty="0"/>
              <a:t>.</a:t>
            </a:r>
            <a:r>
              <a:rPr lang="en-GB" dirty="0"/>
              <a:t>Sequential</a:t>
            </a:r>
            <a:r>
              <a:rPr lang="en-GB" b="1" dirty="0"/>
              <a:t>([</a:t>
            </a:r>
            <a:endParaRPr lang="en-US" dirty="0"/>
          </a:p>
          <a:p>
            <a:pPr marL="0" indent="0">
              <a:buNone/>
            </a:pPr>
            <a:r>
              <a:rPr lang="en-GB" dirty="0"/>
              <a:t>        keras</a:t>
            </a:r>
            <a:r>
              <a:rPr lang="en-GB" b="1" dirty="0"/>
              <a:t>.</a:t>
            </a:r>
            <a:r>
              <a:rPr lang="en-GB" dirty="0"/>
              <a:t>layers</a:t>
            </a:r>
            <a:r>
              <a:rPr lang="en-GB" b="1" dirty="0"/>
              <a:t>.</a:t>
            </a:r>
            <a:r>
              <a:rPr lang="en-GB" dirty="0"/>
              <a:t>Flatten</a:t>
            </a:r>
            <a:r>
              <a:rPr lang="en-GB" b="1" dirty="0"/>
              <a:t>(</a:t>
            </a:r>
            <a:r>
              <a:rPr lang="en-GB" dirty="0"/>
              <a:t>input_shape</a:t>
            </a:r>
            <a:r>
              <a:rPr lang="en-GB" b="1" dirty="0"/>
              <a:t>=(</a:t>
            </a:r>
            <a:r>
              <a:rPr lang="en-GB" dirty="0"/>
              <a:t>28</a:t>
            </a:r>
            <a:r>
              <a:rPr lang="en-GB" b="1" dirty="0"/>
              <a:t>,</a:t>
            </a:r>
            <a:r>
              <a:rPr lang="en-GB" dirty="0"/>
              <a:t> 28</a:t>
            </a:r>
            <a:r>
              <a:rPr lang="en-GB" b="1" dirty="0"/>
              <a:t>)),</a:t>
            </a:r>
            <a:r>
              <a:rPr lang="en-GB" dirty="0"/>
              <a:t>  # flatten the input to be a list</a:t>
            </a:r>
            <a:endParaRPr lang="en-US" dirty="0"/>
          </a:p>
          <a:p>
            <a:pPr marL="0" indent="0">
              <a:buNone/>
            </a:pPr>
            <a:r>
              <a:rPr lang="en-GB" dirty="0"/>
              <a:t>        # dense means a fully connected layer which is our hidden layer here relu is fast</a:t>
            </a:r>
            <a:endParaRPr lang="en-US" dirty="0"/>
          </a:p>
          <a:p>
            <a:pPr marL="0" indent="0">
              <a:buNone/>
            </a:pPr>
            <a:r>
              <a:rPr lang="en-GB" dirty="0"/>
              <a:t>        keras</a:t>
            </a:r>
            <a:r>
              <a:rPr lang="en-GB" b="1" dirty="0"/>
              <a:t>.</a:t>
            </a:r>
            <a:r>
              <a:rPr lang="en-GB" dirty="0"/>
              <a:t>layers</a:t>
            </a:r>
            <a:r>
              <a:rPr lang="en-GB" b="1" dirty="0"/>
              <a:t>.</a:t>
            </a:r>
            <a:r>
              <a:rPr lang="en-GB" dirty="0"/>
              <a:t>Dense</a:t>
            </a:r>
            <a:r>
              <a:rPr lang="en-GB" b="1" dirty="0"/>
              <a:t>(</a:t>
            </a:r>
            <a:r>
              <a:rPr lang="en-GB" dirty="0"/>
              <a:t>128</a:t>
            </a:r>
            <a:r>
              <a:rPr lang="en-GB" b="1" dirty="0"/>
              <a:t>,</a:t>
            </a:r>
            <a:r>
              <a:rPr lang="en-GB" dirty="0"/>
              <a:t> "relu"</a:t>
            </a:r>
            <a:r>
              <a:rPr lang="en-GB" b="1" dirty="0"/>
              <a:t>),</a:t>
            </a:r>
            <a:endParaRPr lang="en-US" dirty="0"/>
          </a:p>
          <a:p>
            <a:pPr marL="0" indent="0">
              <a:buNone/>
            </a:pPr>
            <a:r>
              <a:rPr lang="en-GB" dirty="0"/>
              <a:t>        keras</a:t>
            </a:r>
            <a:r>
              <a:rPr lang="en-GB" b="1" dirty="0"/>
              <a:t>.</a:t>
            </a:r>
            <a:r>
              <a:rPr lang="en-GB" dirty="0"/>
              <a:t>layers</a:t>
            </a:r>
            <a:r>
              <a:rPr lang="en-GB" b="1" dirty="0"/>
              <a:t>.</a:t>
            </a:r>
            <a:r>
              <a:rPr lang="en-GB" dirty="0"/>
              <a:t>Dense</a:t>
            </a:r>
            <a:r>
              <a:rPr lang="en-GB" b="1" dirty="0"/>
              <a:t>(</a:t>
            </a:r>
            <a:r>
              <a:rPr lang="en-GB" dirty="0"/>
              <a:t>64</a:t>
            </a:r>
            <a:r>
              <a:rPr lang="en-GB" b="1" dirty="0"/>
              <a:t>,</a:t>
            </a:r>
            <a:r>
              <a:rPr lang="en-GB" dirty="0"/>
              <a:t> "relu"</a:t>
            </a:r>
            <a:r>
              <a:rPr lang="en-GB" b="1" dirty="0"/>
              <a:t>),</a:t>
            </a:r>
            <a:endParaRPr lang="en-US" dirty="0"/>
          </a:p>
          <a:p>
            <a:pPr marL="0" indent="0">
              <a:buNone/>
            </a:pPr>
            <a:r>
              <a:rPr lang="en-GB" dirty="0"/>
              <a:t>        keras</a:t>
            </a:r>
            <a:r>
              <a:rPr lang="en-GB" b="1" dirty="0"/>
              <a:t>.</a:t>
            </a:r>
            <a:r>
              <a:rPr lang="en-GB" dirty="0"/>
              <a:t>layers</a:t>
            </a:r>
            <a:r>
              <a:rPr lang="en-GB" b="1" dirty="0"/>
              <a:t>.</a:t>
            </a:r>
            <a:r>
              <a:rPr lang="en-GB" dirty="0"/>
              <a:t>Dropout</a:t>
            </a:r>
            <a:r>
              <a:rPr lang="en-GB" b="1" dirty="0"/>
              <a:t>(</a:t>
            </a:r>
            <a:r>
              <a:rPr lang="en-GB" dirty="0"/>
              <a:t>0.25</a:t>
            </a:r>
            <a:r>
              <a:rPr lang="en-GB" b="1" dirty="0"/>
              <a:t>),</a:t>
            </a:r>
            <a:endParaRPr lang="en-US" dirty="0"/>
          </a:p>
          <a:p>
            <a:pPr marL="0" indent="0">
              <a:buNone/>
            </a:pPr>
            <a:r>
              <a:rPr lang="en-GB" dirty="0"/>
              <a:t> </a:t>
            </a:r>
            <a:endParaRPr lang="en-US" dirty="0"/>
          </a:p>
          <a:p>
            <a:pPr marL="0" indent="0">
              <a:buNone/>
            </a:pPr>
            <a:r>
              <a:rPr lang="en-GB" dirty="0"/>
              <a:t> </a:t>
            </a:r>
            <a:endParaRPr lang="en-US" dirty="0"/>
          </a:p>
          <a:p>
            <a:pPr marL="0" indent="0">
              <a:buNone/>
            </a:pPr>
            <a:r>
              <a:rPr lang="en-GB" dirty="0"/>
              <a:t>        # this is our output layer and each one of them represent what item is it ,softmax is used so that all the</a:t>
            </a:r>
            <a:endParaRPr lang="en-US" dirty="0"/>
          </a:p>
          <a:p>
            <a:pPr marL="0" indent="0">
              <a:buNone/>
            </a:pPr>
            <a:r>
              <a:rPr lang="en-GB" dirty="0"/>
              <a:t>        # neurons in this layer add up to 1 making it a probability</a:t>
            </a:r>
            <a:endParaRPr lang="en-US" dirty="0"/>
          </a:p>
          <a:p>
            <a:pPr marL="0" indent="0">
              <a:buNone/>
            </a:pPr>
            <a:r>
              <a:rPr lang="en-GB" dirty="0"/>
              <a:t>        keras</a:t>
            </a:r>
            <a:r>
              <a:rPr lang="en-GB" b="1" dirty="0"/>
              <a:t>.</a:t>
            </a:r>
            <a:r>
              <a:rPr lang="en-GB" dirty="0"/>
              <a:t>layers</a:t>
            </a:r>
            <a:r>
              <a:rPr lang="en-GB" b="1" dirty="0"/>
              <a:t>.</a:t>
            </a:r>
            <a:r>
              <a:rPr lang="en-GB" dirty="0"/>
              <a:t>Dense</a:t>
            </a:r>
            <a:r>
              <a:rPr lang="en-GB" b="1" dirty="0"/>
              <a:t>(</a:t>
            </a:r>
            <a:r>
              <a:rPr lang="en-GB" dirty="0"/>
              <a:t>10</a:t>
            </a:r>
            <a:r>
              <a:rPr lang="en-GB" b="1" dirty="0"/>
              <a:t>,</a:t>
            </a:r>
            <a:r>
              <a:rPr lang="en-GB" dirty="0"/>
              <a:t> "softmax"</a:t>
            </a:r>
            <a:r>
              <a:rPr lang="en-GB" b="1" dirty="0"/>
              <a:t>)</a:t>
            </a:r>
            <a:endParaRPr lang="en-US" dirty="0"/>
          </a:p>
          <a:p>
            <a:pPr marL="0" indent="0">
              <a:buNone/>
            </a:pPr>
            <a:r>
              <a:rPr lang="en-GB" dirty="0"/>
              <a:t> </a:t>
            </a:r>
            <a:endParaRPr lang="en-US" dirty="0"/>
          </a:p>
          <a:p>
            <a:pPr marL="0" indent="0">
              <a:buNone/>
            </a:pPr>
            <a:r>
              <a:rPr lang="en-GB" dirty="0"/>
              <a:t>    </a:t>
            </a:r>
            <a:r>
              <a:rPr lang="en-GB" b="1" dirty="0"/>
              <a:t>])</a:t>
            </a:r>
            <a:endParaRPr lang="en-GB" dirty="0"/>
          </a:p>
        </p:txBody>
      </p:sp>
      <p:sp>
        <p:nvSpPr>
          <p:cNvPr id="4" name="Slide Number Placeholder 3">
            <a:extLst>
              <a:ext uri="{FF2B5EF4-FFF2-40B4-BE49-F238E27FC236}">
                <a16:creationId xmlns:a16="http://schemas.microsoft.com/office/drawing/2014/main" id="{FEE4A379-CD5C-4405-87EA-D2BEE4417D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52886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EFB9D-304F-4305-AC3B-054844966B0C}"/>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Algorithms used</a:t>
            </a:r>
          </a:p>
        </p:txBody>
      </p:sp>
      <p:sp>
        <p:nvSpPr>
          <p:cNvPr id="3" name="Content Placeholder 2">
            <a:extLst>
              <a:ext uri="{FF2B5EF4-FFF2-40B4-BE49-F238E27FC236}">
                <a16:creationId xmlns:a16="http://schemas.microsoft.com/office/drawing/2014/main" id="{57A5BD2F-9BB5-4444-8E7A-46CB9D6463E1}"/>
              </a:ext>
            </a:extLst>
          </p:cNvPr>
          <p:cNvSpPr>
            <a:spLocks noGrp="1"/>
          </p:cNvSpPr>
          <p:nvPr>
            <p:ph idx="1"/>
          </p:nvPr>
        </p:nvSpPr>
        <p:spPr/>
        <p:txBody>
          <a:bodyPr/>
          <a:lstStyle/>
          <a:p>
            <a:pPr marL="0" indent="0">
              <a:buNone/>
            </a:pPr>
            <a:r>
              <a:rPr lang="en-GB" dirty="0"/>
              <a:t>model</a:t>
            </a:r>
            <a:r>
              <a:rPr lang="en-GB" b="1" dirty="0"/>
              <a:t>.</a:t>
            </a:r>
            <a:r>
              <a:rPr lang="en-GB" dirty="0"/>
              <a:t>compile</a:t>
            </a:r>
            <a:r>
              <a:rPr lang="en-GB" b="1" dirty="0"/>
              <a:t>(</a:t>
            </a:r>
            <a:r>
              <a:rPr lang="en-GB" dirty="0"/>
              <a:t>optimizer</a:t>
            </a:r>
            <a:r>
              <a:rPr lang="en-GB" b="1" dirty="0"/>
              <a:t>=</a:t>
            </a:r>
            <a:r>
              <a:rPr lang="en-GB" dirty="0"/>
              <a:t>"adam"</a:t>
            </a:r>
            <a:r>
              <a:rPr lang="en-GB" b="1" dirty="0"/>
              <a:t>,</a:t>
            </a:r>
            <a:r>
              <a:rPr lang="en-GB" dirty="0"/>
              <a:t> loss</a:t>
            </a:r>
            <a:r>
              <a:rPr lang="en-GB" b="1" dirty="0"/>
              <a:t>=</a:t>
            </a:r>
            <a:r>
              <a:rPr lang="en-GB" dirty="0"/>
              <a:t>"sparse_categorical_crossentropy"</a:t>
            </a:r>
            <a:r>
              <a:rPr lang="en-GB" b="1" dirty="0"/>
              <a:t>,</a:t>
            </a:r>
            <a:r>
              <a:rPr lang="en-GB" dirty="0"/>
              <a:t> metrics</a:t>
            </a:r>
            <a:r>
              <a:rPr lang="en-GB" b="1" dirty="0"/>
              <a:t>=[</a:t>
            </a:r>
            <a:r>
              <a:rPr lang="en-GB" dirty="0"/>
              <a:t>"accuracy"</a:t>
            </a:r>
            <a:r>
              <a:rPr lang="en-GB" b="1" dirty="0"/>
              <a:t>])</a:t>
            </a:r>
            <a:endParaRPr lang="en-US" dirty="0"/>
          </a:p>
          <a:p>
            <a:pPr marL="0" indent="0">
              <a:buNone/>
            </a:pPr>
            <a:r>
              <a:rPr lang="en-GB" dirty="0"/>
              <a:t> </a:t>
            </a:r>
            <a:endParaRPr lang="en-US" dirty="0"/>
          </a:p>
          <a:p>
            <a:pPr marL="0" indent="0">
              <a:buNone/>
            </a:pPr>
            <a:r>
              <a:rPr lang="en-GB" dirty="0"/>
              <a:t>    # this is used to train our network check what epochs is in the copybook</a:t>
            </a:r>
            <a:endParaRPr lang="en-US" dirty="0"/>
          </a:p>
          <a:p>
            <a:pPr marL="0" indent="0">
              <a:buNone/>
            </a:pPr>
            <a:r>
              <a:rPr lang="en-GB" dirty="0"/>
              <a:t>    model</a:t>
            </a:r>
            <a:r>
              <a:rPr lang="en-GB" b="1" dirty="0"/>
              <a:t>.</a:t>
            </a:r>
            <a:r>
              <a:rPr lang="en-GB" dirty="0"/>
              <a:t>fit</a:t>
            </a:r>
            <a:r>
              <a:rPr lang="en-GB" b="1" dirty="0"/>
              <a:t>(</a:t>
            </a:r>
            <a:r>
              <a:rPr lang="en-GB" dirty="0"/>
              <a:t>train_images</a:t>
            </a:r>
            <a:r>
              <a:rPr lang="en-GB" b="1" dirty="0"/>
              <a:t>,</a:t>
            </a:r>
            <a:r>
              <a:rPr lang="en-GB" dirty="0"/>
              <a:t> train_labels</a:t>
            </a:r>
            <a:r>
              <a:rPr lang="en-GB" b="1" dirty="0"/>
              <a:t>,</a:t>
            </a:r>
            <a:r>
              <a:rPr lang="en-GB" dirty="0"/>
              <a:t> epochs</a:t>
            </a:r>
            <a:r>
              <a:rPr lang="en-GB" b="1" dirty="0"/>
              <a:t>=</a:t>
            </a:r>
            <a:r>
              <a:rPr lang="en-GB" dirty="0"/>
              <a:t>100</a:t>
            </a:r>
            <a:r>
              <a:rPr lang="en-GB" b="1" dirty="0"/>
              <a:t>)</a:t>
            </a:r>
            <a:endParaRPr lang="en-US" dirty="0"/>
          </a:p>
          <a:p>
            <a:pPr marL="0" indent="0">
              <a:buNone/>
            </a:pPr>
            <a:r>
              <a:rPr lang="en-GB" dirty="0"/>
              <a:t> </a:t>
            </a:r>
            <a:endParaRPr lang="en-US" dirty="0"/>
          </a:p>
          <a:p>
            <a:pPr marL="0" indent="0">
              <a:buNone/>
            </a:pPr>
            <a:r>
              <a:rPr lang="en-GB" dirty="0"/>
              <a:t>    # now its time to check how our network works so we will see the accuracy</a:t>
            </a:r>
            <a:endParaRPr lang="en-US" dirty="0"/>
          </a:p>
          <a:p>
            <a:pPr marL="0" indent="0">
              <a:buNone/>
            </a:pPr>
            <a:r>
              <a:rPr lang="en-GB" dirty="0"/>
              <a:t>    test_loss</a:t>
            </a:r>
            <a:r>
              <a:rPr lang="en-GB" b="1" dirty="0"/>
              <a:t>,</a:t>
            </a:r>
            <a:r>
              <a:rPr lang="en-GB" dirty="0"/>
              <a:t> test_acc </a:t>
            </a:r>
            <a:r>
              <a:rPr lang="en-GB" b="1" dirty="0"/>
              <a:t>=</a:t>
            </a:r>
            <a:r>
              <a:rPr lang="en-GB" dirty="0"/>
              <a:t> model</a:t>
            </a:r>
            <a:r>
              <a:rPr lang="en-GB" b="1" dirty="0"/>
              <a:t>.</a:t>
            </a:r>
            <a:r>
              <a:rPr lang="en-GB" dirty="0"/>
              <a:t>evaluate</a:t>
            </a:r>
            <a:r>
              <a:rPr lang="en-GB" b="1" dirty="0"/>
              <a:t>(</a:t>
            </a:r>
            <a:r>
              <a:rPr lang="en-GB" dirty="0"/>
              <a:t>test_images</a:t>
            </a:r>
            <a:r>
              <a:rPr lang="en-GB" b="1" dirty="0"/>
              <a:t>,</a:t>
            </a:r>
            <a:r>
              <a:rPr lang="en-GB" dirty="0"/>
              <a:t> test_labels</a:t>
            </a:r>
            <a:r>
              <a:rPr lang="en-GB" b="1" dirty="0"/>
              <a:t>)</a:t>
            </a:r>
            <a:endParaRPr lang="en-US" dirty="0"/>
          </a:p>
          <a:p>
            <a:pPr marL="0" indent="0">
              <a:buNone/>
            </a:pPr>
            <a:r>
              <a:rPr lang="en-GB" dirty="0"/>
              <a:t>    </a:t>
            </a:r>
            <a:r>
              <a:rPr lang="en-GB" b="1" dirty="0"/>
              <a:t>print(</a:t>
            </a:r>
            <a:r>
              <a:rPr lang="en-GB" dirty="0"/>
              <a:t>"our accuracy is "</a:t>
            </a:r>
            <a:r>
              <a:rPr lang="en-GB" b="1" dirty="0"/>
              <a:t>,</a:t>
            </a:r>
            <a:r>
              <a:rPr lang="en-GB" dirty="0"/>
              <a:t> test_acc</a:t>
            </a:r>
            <a:r>
              <a:rPr lang="en-GB" b="1" dirty="0"/>
              <a:t>)</a:t>
            </a:r>
            <a:endParaRPr lang="en-US" dirty="0"/>
          </a:p>
          <a:p>
            <a:endParaRPr lang="en-US" dirty="0"/>
          </a:p>
        </p:txBody>
      </p:sp>
      <p:sp>
        <p:nvSpPr>
          <p:cNvPr id="4" name="Slide Number Placeholder 3">
            <a:extLst>
              <a:ext uri="{FF2B5EF4-FFF2-40B4-BE49-F238E27FC236}">
                <a16:creationId xmlns:a16="http://schemas.microsoft.com/office/drawing/2014/main" id="{E1A1C4BC-3CAA-47FA-9DD3-DEC41A7C203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293087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1D45-530A-49F1-9BC9-330C7E2987B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Results</a:t>
            </a:r>
            <a:endParaRPr lang="en-GB" b="1" dirty="0">
              <a:effectLst>
                <a:outerShdw blurRad="38100" dist="38100" dir="2700000" algn="tl">
                  <a:srgbClr val="000000">
                    <a:alpha val="43137"/>
                  </a:srgbClr>
                </a:outerShdw>
              </a:effectLst>
            </a:endParaRPr>
          </a:p>
        </p:txBody>
      </p:sp>
      <p:graphicFrame>
        <p:nvGraphicFramePr>
          <p:cNvPr id="4" name="Table 4">
            <a:extLst>
              <a:ext uri="{FF2B5EF4-FFF2-40B4-BE49-F238E27FC236}">
                <a16:creationId xmlns:a16="http://schemas.microsoft.com/office/drawing/2014/main" id="{B5DF31D8-ADAA-4D3D-BCF1-1429816FEF08}"/>
              </a:ext>
            </a:extLst>
          </p:cNvPr>
          <p:cNvGraphicFramePr>
            <a:graphicFrameLocks noGrp="1"/>
          </p:cNvGraphicFramePr>
          <p:nvPr/>
        </p:nvGraphicFramePr>
        <p:xfrm>
          <a:off x="677334" y="1383645"/>
          <a:ext cx="8785782" cy="3938336"/>
        </p:xfrm>
        <a:graphic>
          <a:graphicData uri="http://schemas.openxmlformats.org/drawingml/2006/table">
            <a:tbl>
              <a:tblPr firstRow="1" bandRow="1">
                <a:tableStyleId>{5C22544A-7EE6-4342-B048-85BDC9FD1C3A}</a:tableStyleId>
              </a:tblPr>
              <a:tblGrid>
                <a:gridCol w="1464297">
                  <a:extLst>
                    <a:ext uri="{9D8B030D-6E8A-4147-A177-3AD203B41FA5}">
                      <a16:colId xmlns:a16="http://schemas.microsoft.com/office/drawing/2014/main" val="3946119703"/>
                    </a:ext>
                  </a:extLst>
                </a:gridCol>
                <a:gridCol w="1464297">
                  <a:extLst>
                    <a:ext uri="{9D8B030D-6E8A-4147-A177-3AD203B41FA5}">
                      <a16:colId xmlns:a16="http://schemas.microsoft.com/office/drawing/2014/main" val="791814101"/>
                    </a:ext>
                  </a:extLst>
                </a:gridCol>
                <a:gridCol w="1464297">
                  <a:extLst>
                    <a:ext uri="{9D8B030D-6E8A-4147-A177-3AD203B41FA5}">
                      <a16:colId xmlns:a16="http://schemas.microsoft.com/office/drawing/2014/main" val="3421712488"/>
                    </a:ext>
                  </a:extLst>
                </a:gridCol>
                <a:gridCol w="1464297">
                  <a:extLst>
                    <a:ext uri="{9D8B030D-6E8A-4147-A177-3AD203B41FA5}">
                      <a16:colId xmlns:a16="http://schemas.microsoft.com/office/drawing/2014/main" val="3076701665"/>
                    </a:ext>
                  </a:extLst>
                </a:gridCol>
                <a:gridCol w="1464297">
                  <a:extLst>
                    <a:ext uri="{9D8B030D-6E8A-4147-A177-3AD203B41FA5}">
                      <a16:colId xmlns:a16="http://schemas.microsoft.com/office/drawing/2014/main" val="2503217630"/>
                    </a:ext>
                  </a:extLst>
                </a:gridCol>
                <a:gridCol w="1464297">
                  <a:extLst>
                    <a:ext uri="{9D8B030D-6E8A-4147-A177-3AD203B41FA5}">
                      <a16:colId xmlns:a16="http://schemas.microsoft.com/office/drawing/2014/main" val="2839762363"/>
                    </a:ext>
                  </a:extLst>
                </a:gridCol>
              </a:tblGrid>
              <a:tr h="1012256">
                <a:tc>
                  <a:txBody>
                    <a:bodyPr/>
                    <a:lstStyle/>
                    <a:p>
                      <a:r>
                        <a:rPr lang="en-US" sz="1200" dirty="0"/>
                        <a:t>Layers</a:t>
                      </a:r>
                      <a:endParaRPr lang="en-GB" sz="1200" dirty="0"/>
                    </a:p>
                  </a:txBody>
                  <a:tcPr/>
                </a:tc>
                <a:tc>
                  <a:txBody>
                    <a:bodyPr/>
                    <a:lstStyle/>
                    <a:p>
                      <a:r>
                        <a:rPr lang="en-US" sz="1200" dirty="0"/>
                        <a:t>Accuracy after training</a:t>
                      </a:r>
                      <a:endParaRPr lang="en-GB" sz="1200" dirty="0"/>
                    </a:p>
                  </a:txBody>
                  <a:tcPr/>
                </a:tc>
                <a:tc>
                  <a:txBody>
                    <a:bodyPr/>
                    <a:lstStyle/>
                    <a:p>
                      <a:r>
                        <a:rPr lang="en-US" sz="1200" dirty="0"/>
                        <a:t>Accuracy of test data</a:t>
                      </a:r>
                      <a:endParaRPr lang="en-GB" sz="1200" dirty="0"/>
                    </a:p>
                  </a:txBody>
                  <a:tcPr/>
                </a:tc>
                <a:tc>
                  <a:txBody>
                    <a:bodyPr/>
                    <a:lstStyle/>
                    <a:p>
                      <a:r>
                        <a:rPr lang="en-US" sz="1200" dirty="0"/>
                        <a:t>Number of epochs</a:t>
                      </a:r>
                      <a:endParaRPr lang="en-GB" sz="1200" dirty="0"/>
                    </a:p>
                  </a:txBody>
                  <a:tcPr/>
                </a:tc>
                <a:tc>
                  <a:txBody>
                    <a:bodyPr/>
                    <a:lstStyle/>
                    <a:p>
                      <a:r>
                        <a:rPr lang="en-US" sz="1200" dirty="0"/>
                        <a:t>Simulation time/min</a:t>
                      </a:r>
                      <a:endParaRPr lang="en-GB" sz="1200" dirty="0"/>
                    </a:p>
                  </a:txBody>
                  <a:tcPr/>
                </a:tc>
                <a:tc>
                  <a:txBody>
                    <a:bodyPr/>
                    <a:lstStyle/>
                    <a:p>
                      <a:r>
                        <a:rPr lang="en-US" sz="1200" dirty="0"/>
                        <a:t>Dropout</a:t>
                      </a:r>
                      <a:endParaRPr lang="en-GB" sz="1200" dirty="0"/>
                    </a:p>
                  </a:txBody>
                  <a:tcPr/>
                </a:tc>
                <a:extLst>
                  <a:ext uri="{0D108BD9-81ED-4DB2-BD59-A6C34878D82A}">
                    <a16:rowId xmlns:a16="http://schemas.microsoft.com/office/drawing/2014/main" val="475588213"/>
                  </a:ext>
                </a:extLst>
              </a:tr>
              <a:tr h="410526">
                <a:tc>
                  <a:txBody>
                    <a:bodyPr/>
                    <a:lstStyle/>
                    <a:p>
                      <a:r>
                        <a:rPr lang="en-US" sz="1200" dirty="0"/>
                        <a:t>1 Hidden layer of 128 neurons</a:t>
                      </a:r>
                      <a:endParaRPr lang="en-GB" sz="1200" dirty="0"/>
                    </a:p>
                  </a:txBody>
                  <a:tcPr/>
                </a:tc>
                <a:tc>
                  <a:txBody>
                    <a:bodyPr/>
                    <a:lstStyle/>
                    <a:p>
                      <a:r>
                        <a:rPr lang="en-US" sz="1200" dirty="0"/>
                        <a:t>87%</a:t>
                      </a:r>
                      <a:endParaRPr lang="en-GB" sz="1200" dirty="0"/>
                    </a:p>
                  </a:txBody>
                  <a:tcPr/>
                </a:tc>
                <a:tc>
                  <a:txBody>
                    <a:bodyPr/>
                    <a:lstStyle/>
                    <a:p>
                      <a:r>
                        <a:rPr lang="en-US" sz="1200" dirty="0"/>
                        <a:t>86%</a:t>
                      </a:r>
                      <a:endParaRPr lang="en-GB" sz="1200" dirty="0"/>
                    </a:p>
                  </a:txBody>
                  <a:tcPr/>
                </a:tc>
                <a:tc>
                  <a:txBody>
                    <a:bodyPr/>
                    <a:lstStyle/>
                    <a:p>
                      <a:r>
                        <a:rPr lang="en-US" sz="1200" dirty="0"/>
                        <a:t>5</a:t>
                      </a:r>
                      <a:endParaRPr lang="en-GB" sz="1200" dirty="0"/>
                    </a:p>
                  </a:txBody>
                  <a:tcPr/>
                </a:tc>
                <a:tc>
                  <a:txBody>
                    <a:bodyPr/>
                    <a:lstStyle/>
                    <a:p>
                      <a:r>
                        <a:rPr lang="en-US" sz="1200" dirty="0"/>
                        <a:t>1.5</a:t>
                      </a:r>
                      <a:endParaRPr lang="en-GB" sz="1200" dirty="0"/>
                    </a:p>
                  </a:txBody>
                  <a:tcPr/>
                </a:tc>
                <a:tc>
                  <a:txBody>
                    <a:bodyPr/>
                    <a:lstStyle/>
                    <a:p>
                      <a:r>
                        <a:rPr lang="en-US" sz="1200" dirty="0"/>
                        <a:t>0</a:t>
                      </a:r>
                      <a:endParaRPr lang="en-GB" sz="1200" dirty="0"/>
                    </a:p>
                  </a:txBody>
                  <a:tcPr/>
                </a:tc>
                <a:extLst>
                  <a:ext uri="{0D108BD9-81ED-4DB2-BD59-A6C34878D82A}">
                    <a16:rowId xmlns:a16="http://schemas.microsoft.com/office/drawing/2014/main" val="1854560068"/>
                  </a:ext>
                </a:extLst>
              </a:tr>
              <a:tr h="4105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1 Hidden layer of 128 neurons</a:t>
                      </a:r>
                      <a:endParaRPr lang="en-GB" sz="1200" dirty="0"/>
                    </a:p>
                    <a:p>
                      <a:endParaRPr lang="en-GB" sz="1200" dirty="0"/>
                    </a:p>
                  </a:txBody>
                  <a:tcPr/>
                </a:tc>
                <a:tc>
                  <a:txBody>
                    <a:bodyPr/>
                    <a:lstStyle/>
                    <a:p>
                      <a:r>
                        <a:rPr lang="en-US" sz="1200" dirty="0"/>
                        <a:t>90%</a:t>
                      </a:r>
                      <a:endParaRPr lang="en-GB" sz="1200" dirty="0"/>
                    </a:p>
                  </a:txBody>
                  <a:tcPr/>
                </a:tc>
                <a:tc>
                  <a:txBody>
                    <a:bodyPr/>
                    <a:lstStyle/>
                    <a:p>
                      <a:r>
                        <a:rPr lang="en-US" sz="1200" dirty="0"/>
                        <a:t>88%</a:t>
                      </a:r>
                      <a:endParaRPr lang="en-GB" sz="1200" dirty="0"/>
                    </a:p>
                  </a:txBody>
                  <a:tcPr/>
                </a:tc>
                <a:tc>
                  <a:txBody>
                    <a:bodyPr/>
                    <a:lstStyle/>
                    <a:p>
                      <a:r>
                        <a:rPr lang="en-US" sz="1200" dirty="0"/>
                        <a:t>10</a:t>
                      </a:r>
                      <a:endParaRPr lang="en-GB" sz="1200" dirty="0"/>
                    </a:p>
                  </a:txBody>
                  <a:tcPr/>
                </a:tc>
                <a:tc>
                  <a:txBody>
                    <a:bodyPr/>
                    <a:lstStyle/>
                    <a:p>
                      <a:r>
                        <a:rPr lang="en-US" sz="1200" dirty="0"/>
                        <a:t>3 </a:t>
                      </a:r>
                      <a:endParaRPr lang="en-GB" sz="1200" dirty="0"/>
                    </a:p>
                  </a:txBody>
                  <a:tcPr/>
                </a:tc>
                <a:tc>
                  <a:txBody>
                    <a:bodyPr/>
                    <a:lstStyle/>
                    <a:p>
                      <a:r>
                        <a:rPr lang="en-US" sz="1200" dirty="0"/>
                        <a:t>0</a:t>
                      </a:r>
                      <a:endParaRPr lang="en-GB" sz="1200" dirty="0"/>
                    </a:p>
                  </a:txBody>
                  <a:tcPr/>
                </a:tc>
                <a:extLst>
                  <a:ext uri="{0D108BD9-81ED-4DB2-BD59-A6C34878D82A}">
                    <a16:rowId xmlns:a16="http://schemas.microsoft.com/office/drawing/2014/main" val="2481459844"/>
                  </a:ext>
                </a:extLst>
              </a:tr>
              <a:tr h="4105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1 Hidden layer of 128 neurons</a:t>
                      </a:r>
                      <a:endParaRPr lang="en-GB" sz="1200" dirty="0"/>
                    </a:p>
                  </a:txBody>
                  <a:tcPr/>
                </a:tc>
                <a:tc>
                  <a:txBody>
                    <a:bodyPr/>
                    <a:lstStyle/>
                    <a:p>
                      <a:r>
                        <a:rPr lang="en-US" sz="1200" dirty="0"/>
                        <a:t>98%</a:t>
                      </a:r>
                      <a:endParaRPr lang="en-GB" sz="1200" dirty="0"/>
                    </a:p>
                  </a:txBody>
                  <a:tcPr/>
                </a:tc>
                <a:tc>
                  <a:txBody>
                    <a:bodyPr/>
                    <a:lstStyle/>
                    <a:p>
                      <a:r>
                        <a:rPr lang="en-US" sz="1200" dirty="0"/>
                        <a:t>90%</a:t>
                      </a:r>
                      <a:endParaRPr lang="en-GB" sz="1200" dirty="0"/>
                    </a:p>
                  </a:txBody>
                  <a:tcPr/>
                </a:tc>
                <a:tc>
                  <a:txBody>
                    <a:bodyPr/>
                    <a:lstStyle/>
                    <a:p>
                      <a:r>
                        <a:rPr lang="en-US" sz="1200" dirty="0"/>
                        <a:t>100</a:t>
                      </a:r>
                      <a:endParaRPr lang="en-GB" sz="1200" dirty="0"/>
                    </a:p>
                  </a:txBody>
                  <a:tcPr/>
                </a:tc>
                <a:tc>
                  <a:txBody>
                    <a:bodyPr/>
                    <a:lstStyle/>
                    <a:p>
                      <a:r>
                        <a:rPr lang="en-US" sz="1200" dirty="0"/>
                        <a:t>15</a:t>
                      </a:r>
                      <a:endParaRPr lang="en-GB" sz="1200" dirty="0"/>
                    </a:p>
                  </a:txBody>
                  <a:tcPr/>
                </a:tc>
                <a:tc>
                  <a:txBody>
                    <a:bodyPr/>
                    <a:lstStyle/>
                    <a:p>
                      <a:r>
                        <a:rPr lang="en-US" sz="1200" dirty="0"/>
                        <a:t>0.25</a:t>
                      </a:r>
                      <a:endParaRPr lang="en-GB" sz="1200" dirty="0"/>
                    </a:p>
                  </a:txBody>
                  <a:tcPr/>
                </a:tc>
                <a:extLst>
                  <a:ext uri="{0D108BD9-81ED-4DB2-BD59-A6C34878D82A}">
                    <a16:rowId xmlns:a16="http://schemas.microsoft.com/office/drawing/2014/main" val="1126257716"/>
                  </a:ext>
                </a:extLst>
              </a:tr>
              <a:tr h="410526">
                <a:tc>
                  <a:txBody>
                    <a:bodyPr/>
                    <a:lstStyle/>
                    <a:p>
                      <a:r>
                        <a:rPr lang="en-US" sz="1200" dirty="0"/>
                        <a:t>2 hidden layers of sizes 128 and 64</a:t>
                      </a:r>
                      <a:endParaRPr lang="en-GB" sz="1200" dirty="0"/>
                    </a:p>
                  </a:txBody>
                  <a:tcPr/>
                </a:tc>
                <a:tc>
                  <a:txBody>
                    <a:bodyPr/>
                    <a:lstStyle/>
                    <a:p>
                      <a:r>
                        <a:rPr lang="en-US" sz="1200" dirty="0"/>
                        <a:t>86%</a:t>
                      </a:r>
                      <a:endParaRPr lang="en-GB" sz="1200" dirty="0"/>
                    </a:p>
                  </a:txBody>
                  <a:tcPr/>
                </a:tc>
                <a:tc>
                  <a:txBody>
                    <a:bodyPr/>
                    <a:lstStyle/>
                    <a:p>
                      <a:r>
                        <a:rPr lang="en-US" sz="1200" dirty="0"/>
                        <a:t>85%</a:t>
                      </a:r>
                      <a:endParaRPr lang="en-GB" sz="1200" dirty="0"/>
                    </a:p>
                  </a:txBody>
                  <a:tcPr/>
                </a:tc>
                <a:tc>
                  <a:txBody>
                    <a:bodyPr/>
                    <a:lstStyle/>
                    <a:p>
                      <a:r>
                        <a:rPr lang="en-US" sz="1200" dirty="0"/>
                        <a:t>5</a:t>
                      </a:r>
                      <a:endParaRPr lang="en-GB" sz="1200" dirty="0"/>
                    </a:p>
                  </a:txBody>
                  <a:tcPr/>
                </a:tc>
                <a:tc>
                  <a:txBody>
                    <a:bodyPr/>
                    <a:lstStyle/>
                    <a:p>
                      <a:r>
                        <a:rPr lang="en-US" sz="1200" dirty="0"/>
                        <a:t>2</a:t>
                      </a:r>
                      <a:endParaRPr lang="en-GB" sz="1200" dirty="0"/>
                    </a:p>
                  </a:txBody>
                  <a:tcPr/>
                </a:tc>
                <a:tc>
                  <a:txBody>
                    <a:bodyPr/>
                    <a:lstStyle/>
                    <a:p>
                      <a:r>
                        <a:rPr lang="en-US" sz="1200" dirty="0"/>
                        <a:t>0</a:t>
                      </a:r>
                      <a:endParaRPr lang="en-GB" sz="1200" dirty="0"/>
                    </a:p>
                  </a:txBody>
                  <a:tcPr/>
                </a:tc>
                <a:extLst>
                  <a:ext uri="{0D108BD9-81ED-4DB2-BD59-A6C34878D82A}">
                    <a16:rowId xmlns:a16="http://schemas.microsoft.com/office/drawing/2014/main" val="3751556593"/>
                  </a:ext>
                </a:extLst>
              </a:tr>
              <a:tr h="410526">
                <a:tc>
                  <a:txBody>
                    <a:bodyPr/>
                    <a:lstStyle/>
                    <a:p>
                      <a:r>
                        <a:rPr lang="en-US" sz="1200" dirty="0"/>
                        <a:t>2 hidden layers of sizes 128 and 64</a:t>
                      </a:r>
                      <a:endParaRPr lang="en-GB" sz="1200" dirty="0"/>
                    </a:p>
                  </a:txBody>
                  <a:tcPr/>
                </a:tc>
                <a:tc>
                  <a:txBody>
                    <a:bodyPr/>
                    <a:lstStyle/>
                    <a:p>
                      <a:r>
                        <a:rPr lang="en-US" sz="1200" dirty="0"/>
                        <a:t>89%</a:t>
                      </a:r>
                      <a:endParaRPr lang="en-GB" sz="1200" dirty="0"/>
                    </a:p>
                  </a:txBody>
                  <a:tcPr/>
                </a:tc>
                <a:tc>
                  <a:txBody>
                    <a:bodyPr/>
                    <a:lstStyle/>
                    <a:p>
                      <a:r>
                        <a:rPr lang="en-US" sz="1200" dirty="0"/>
                        <a:t>87%</a:t>
                      </a:r>
                      <a:endParaRPr lang="en-GB" sz="1200" dirty="0"/>
                    </a:p>
                  </a:txBody>
                  <a:tcPr/>
                </a:tc>
                <a:tc>
                  <a:txBody>
                    <a:bodyPr/>
                    <a:lstStyle/>
                    <a:p>
                      <a:r>
                        <a:rPr lang="en-US" sz="1200" dirty="0"/>
                        <a:t>10</a:t>
                      </a:r>
                      <a:endParaRPr lang="en-GB" sz="1200" dirty="0"/>
                    </a:p>
                  </a:txBody>
                  <a:tcPr/>
                </a:tc>
                <a:tc>
                  <a:txBody>
                    <a:bodyPr/>
                    <a:lstStyle/>
                    <a:p>
                      <a:r>
                        <a:rPr lang="en-US" sz="1200" dirty="0"/>
                        <a:t>5</a:t>
                      </a:r>
                      <a:endParaRPr lang="en-GB" sz="1200" dirty="0"/>
                    </a:p>
                  </a:txBody>
                  <a:tcPr/>
                </a:tc>
                <a:tc>
                  <a:txBody>
                    <a:bodyPr/>
                    <a:lstStyle/>
                    <a:p>
                      <a:r>
                        <a:rPr lang="en-US" sz="1200" dirty="0"/>
                        <a:t>0</a:t>
                      </a:r>
                      <a:endParaRPr lang="en-GB" sz="1200" dirty="0"/>
                    </a:p>
                  </a:txBody>
                  <a:tcPr/>
                </a:tc>
                <a:extLst>
                  <a:ext uri="{0D108BD9-81ED-4DB2-BD59-A6C34878D82A}">
                    <a16:rowId xmlns:a16="http://schemas.microsoft.com/office/drawing/2014/main" val="2185560324"/>
                  </a:ext>
                </a:extLst>
              </a:tr>
              <a:tr h="410526">
                <a:tc>
                  <a:txBody>
                    <a:bodyPr/>
                    <a:lstStyle/>
                    <a:p>
                      <a:r>
                        <a:rPr lang="en-US" sz="1200" dirty="0"/>
                        <a:t>2 hidden layers of sizes 128 and 64</a:t>
                      </a:r>
                      <a:endParaRPr lang="en-GB" sz="1200" dirty="0"/>
                    </a:p>
                  </a:txBody>
                  <a:tcPr/>
                </a:tc>
                <a:tc>
                  <a:txBody>
                    <a:bodyPr/>
                    <a:lstStyle/>
                    <a:p>
                      <a:r>
                        <a:rPr lang="en-US" sz="1200" dirty="0"/>
                        <a:t>97%</a:t>
                      </a:r>
                      <a:endParaRPr lang="en-GB" sz="1200" dirty="0"/>
                    </a:p>
                  </a:txBody>
                  <a:tcPr/>
                </a:tc>
                <a:tc>
                  <a:txBody>
                    <a:bodyPr/>
                    <a:lstStyle/>
                    <a:p>
                      <a:r>
                        <a:rPr lang="en-US" sz="1200" dirty="0"/>
                        <a:t>89.5%</a:t>
                      </a:r>
                      <a:endParaRPr lang="en-GB" sz="1200" dirty="0"/>
                    </a:p>
                  </a:txBody>
                  <a:tcPr/>
                </a:tc>
                <a:tc>
                  <a:txBody>
                    <a:bodyPr/>
                    <a:lstStyle/>
                    <a:p>
                      <a:r>
                        <a:rPr lang="en-US" sz="1200" dirty="0"/>
                        <a:t>100</a:t>
                      </a:r>
                      <a:endParaRPr lang="en-GB" sz="1200" dirty="0"/>
                    </a:p>
                  </a:txBody>
                  <a:tcPr/>
                </a:tc>
                <a:tc>
                  <a:txBody>
                    <a:bodyPr/>
                    <a:lstStyle/>
                    <a:p>
                      <a:r>
                        <a:rPr lang="en-US" sz="1200" dirty="0"/>
                        <a:t>20</a:t>
                      </a:r>
                      <a:endParaRPr lang="en-GB" sz="1200" dirty="0"/>
                    </a:p>
                  </a:txBody>
                  <a:tcPr/>
                </a:tc>
                <a:tc>
                  <a:txBody>
                    <a:bodyPr/>
                    <a:lstStyle/>
                    <a:p>
                      <a:r>
                        <a:rPr lang="en-US" sz="1200" dirty="0"/>
                        <a:t>0.25</a:t>
                      </a:r>
                      <a:endParaRPr lang="en-GB" sz="1200" dirty="0"/>
                    </a:p>
                  </a:txBody>
                  <a:tcPr/>
                </a:tc>
                <a:extLst>
                  <a:ext uri="{0D108BD9-81ED-4DB2-BD59-A6C34878D82A}">
                    <a16:rowId xmlns:a16="http://schemas.microsoft.com/office/drawing/2014/main" val="2023129044"/>
                  </a:ext>
                </a:extLst>
              </a:tr>
            </a:tbl>
          </a:graphicData>
        </a:graphic>
      </p:graphicFrame>
      <p:sp>
        <p:nvSpPr>
          <p:cNvPr id="3" name="Slide Number Placeholder 2">
            <a:extLst>
              <a:ext uri="{FF2B5EF4-FFF2-40B4-BE49-F238E27FC236}">
                <a16:creationId xmlns:a16="http://schemas.microsoft.com/office/drawing/2014/main" id="{27CEC9FB-0D1D-465B-8184-7788E8BBB7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05008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F1426-B81C-46F5-907A-65DFB9242FFE}"/>
              </a:ext>
            </a:extLst>
          </p:cNvPr>
          <p:cNvSpPr>
            <a:spLocks noGrp="1"/>
          </p:cNvSpPr>
          <p:nvPr>
            <p:ph type="title"/>
          </p:nvPr>
        </p:nvSpPr>
        <p:spPr/>
        <p:txBody>
          <a:bodyPr/>
          <a:lstStyle/>
          <a:p>
            <a:r>
              <a:rPr lang="en-US" dirty="0"/>
              <a:t>Results:</a:t>
            </a:r>
            <a:endParaRPr lang="en-GB" dirty="0"/>
          </a:p>
        </p:txBody>
      </p:sp>
      <p:sp>
        <p:nvSpPr>
          <p:cNvPr id="4" name="Slide Number Placeholder 3">
            <a:extLst>
              <a:ext uri="{FF2B5EF4-FFF2-40B4-BE49-F238E27FC236}">
                <a16:creationId xmlns:a16="http://schemas.microsoft.com/office/drawing/2014/main" id="{C2CAF9E6-927B-4FA8-ACE8-9436EF87FCA6}"/>
              </a:ext>
            </a:extLst>
          </p:cNvPr>
          <p:cNvSpPr>
            <a:spLocks noGrp="1"/>
          </p:cNvSpPr>
          <p:nvPr>
            <p:ph type="sldNum" sz="quarter" idx="12"/>
          </p:nvPr>
        </p:nvSpPr>
        <p:spPr/>
        <p:txBody>
          <a:bodyPr/>
          <a:lstStyle/>
          <a:p>
            <a:fld id="{3A98EE3D-8CD1-4C3F-BD1C-C98C9596463C}" type="slidenum">
              <a:rPr lang="en-US" smtClean="0"/>
              <a:pPr/>
              <a:t>78</a:t>
            </a:fld>
            <a:endParaRPr lang="en-US" dirty="0"/>
          </a:p>
        </p:txBody>
      </p:sp>
      <p:pic>
        <p:nvPicPr>
          <p:cNvPr id="6" name="Picture 5">
            <a:extLst>
              <a:ext uri="{FF2B5EF4-FFF2-40B4-BE49-F238E27FC236}">
                <a16:creationId xmlns:a16="http://schemas.microsoft.com/office/drawing/2014/main" id="{7F49A362-064B-4475-B83E-DB0D2DE6E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709" y="2452856"/>
            <a:ext cx="3809780" cy="3291860"/>
          </a:xfrm>
          <a:prstGeom prst="rect">
            <a:avLst/>
          </a:prstGeom>
        </p:spPr>
      </p:pic>
      <p:pic>
        <p:nvPicPr>
          <p:cNvPr id="8" name="Picture 7" descr="A picture containing clock&#10;&#10;Description automatically generated">
            <a:extLst>
              <a:ext uri="{FF2B5EF4-FFF2-40B4-BE49-F238E27FC236}">
                <a16:creationId xmlns:a16="http://schemas.microsoft.com/office/drawing/2014/main" id="{36BE41B8-A31E-439B-A757-9108ABE3D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0889" y="2452856"/>
            <a:ext cx="2381458" cy="3298884"/>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E2CE2B86-EDA2-4495-AC20-2171A5CDE52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977" b="99577" l="9864" r="89966">
                        <a14:foregroundMark x1="61565" y1="8879" x2="46769" y2="6977"/>
                        <a14:foregroundMark x1="46769" y1="6977" x2="62925" y2="8245"/>
                        <a14:foregroundMark x1="62925" y1="8245" x2="40136" y2="8245"/>
                        <a14:foregroundMark x1="40136" y1="8245" x2="37925" y2="42283"/>
                        <a14:foregroundMark x1="38605" y1="8457" x2="54252" y2="9937"/>
                        <a14:foregroundMark x1="54252" y1="9937" x2="46939" y2="11416"/>
                        <a14:foregroundMark x1="35544" y1="12051" x2="41497" y2="11839"/>
                        <a14:foregroundMark x1="33844" y1="10994" x2="39456" y2="8879"/>
                        <a14:foregroundMark x1="36395" y1="6977" x2="39626" y2="7822"/>
                        <a14:foregroundMark x1="34184" y1="9302" x2="39116" y2="10359"/>
                        <a14:foregroundMark x1="36224" y1="9937" x2="40816" y2="7822"/>
                        <a14:foregroundMark x1="57143" y1="6977" x2="55442" y2="9937"/>
                        <a14:foregroundMark x1="61565" y1="9302" x2="60714" y2="15011"/>
                        <a14:foregroundMark x1="63605" y1="9937" x2="62755" y2="16068"/>
                        <a14:foregroundMark x1="42687" y1="30233" x2="39626" y2="47357"/>
                        <a14:foregroundMark x1="34694" y1="32770" x2="38435" y2="56237"/>
                        <a14:foregroundMark x1="38435" y1="56237" x2="37585" y2="66173"/>
                        <a14:foregroundMark x1="38265" y1="38689" x2="39966" y2="77801"/>
                        <a14:foregroundMark x1="58163" y1="45877" x2="63095" y2="72939"/>
                        <a14:foregroundMark x1="63095" y1="72939" x2="62755" y2="79704"/>
                        <a14:foregroundMark x1="61565" y1="45455" x2="56633" y2="71247"/>
                        <a14:foregroundMark x1="45578" y1="42918" x2="50510" y2="64271"/>
                        <a14:foregroundMark x1="50510" y1="64271" x2="50510" y2="72727"/>
                        <a14:foregroundMark x1="52211" y1="46300" x2="52551" y2="75687"/>
                        <a14:foregroundMark x1="43537" y1="96829" x2="56973" y2="94292"/>
                        <a14:foregroundMark x1="42007" y1="99366" x2="49660" y2="99577"/>
                        <a14:foregroundMark x1="56293" y1="98097" x2="51020" y2="93869"/>
                        <a14:foregroundMark x1="46088" y1="93446" x2="42687" y2="93446"/>
                        <a14:foregroundMark x1="51701" y1="90909" x2="42347" y2="96829"/>
                        <a14:foregroundMark x1="44048" y1="81395" x2="43197" y2="93023"/>
                        <a14:foregroundMark x1="36395" y1="90909" x2="37415" y2="99366"/>
                        <a14:foregroundMark x1="54252" y1="91966" x2="54592" y2="99577"/>
                        <a14:foregroundMark x1="58673" y1="89852" x2="60374" y2="99577"/>
                        <a14:foregroundMark x1="59864" y1="86258" x2="63946" y2="88372"/>
                        <a14:foregroundMark x1="43537" y1="77801" x2="38265" y2="88795"/>
                      </a14:backgroundRemoval>
                    </a14:imgEffect>
                  </a14:imgLayer>
                </a14:imgProps>
              </a:ext>
              <a:ext uri="{28A0092B-C50C-407E-A947-70E740481C1C}">
                <a14:useLocalDpi xmlns:a14="http://schemas.microsoft.com/office/drawing/2010/main" val="0"/>
              </a:ext>
            </a:extLst>
          </a:blip>
          <a:stretch>
            <a:fillRect/>
          </a:stretch>
        </p:blipFill>
        <p:spPr>
          <a:xfrm>
            <a:off x="6778203" y="2268182"/>
            <a:ext cx="3624920" cy="3483558"/>
          </a:xfrm>
          <a:prstGeom prst="rect">
            <a:avLst/>
          </a:prstGeom>
        </p:spPr>
      </p:pic>
    </p:spTree>
    <p:extLst>
      <p:ext uri="{BB962C8B-B14F-4D97-AF65-F5344CB8AC3E}">
        <p14:creationId xmlns:p14="http://schemas.microsoft.com/office/powerpoint/2010/main" val="455963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441871" y="2478771"/>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Future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423024905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176812AE-9DFF-45E8-BA1D-A0DD93A333F6}"/>
              </a:ext>
            </a:extLst>
          </p:cNvPr>
          <p:cNvSpPr>
            <a:spLocks noGrp="1"/>
          </p:cNvSpPr>
          <p:nvPr>
            <p:ph type="title"/>
          </p:nvPr>
        </p:nvSpPr>
        <p:spPr>
          <a:xfrm>
            <a:off x="673754" y="643467"/>
            <a:ext cx="4203045" cy="1375608"/>
          </a:xfrm>
        </p:spPr>
        <p:txBody>
          <a:bodyPr anchor="ctr">
            <a:normAutofit fontScale="90000"/>
          </a:bodyPr>
          <a:lstStyle/>
          <a:p>
            <a:pPr>
              <a:lnSpc>
                <a:spcPct val="90000"/>
              </a:lnSpc>
            </a:pPr>
            <a:r>
              <a:rPr lang="en-GB" b="1" dirty="0">
                <a:effectLst>
                  <a:outerShdw blurRad="38100" dist="38100" dir="2700000" algn="tl">
                    <a:srgbClr val="000000">
                      <a:alpha val="43137"/>
                    </a:srgbClr>
                  </a:outerShdw>
                </a:effectLst>
              </a:rPr>
              <a:t>Introduction: Neural Networks</a:t>
            </a:r>
            <a:br>
              <a:rPr lang="en-GB" sz="3100" dirty="0">
                <a:solidFill>
                  <a:schemeClr val="bg1"/>
                </a:solidFill>
              </a:rPr>
            </a:br>
            <a:endParaRPr lang="en-GB" sz="3100" dirty="0">
              <a:solidFill>
                <a:schemeClr val="bg1"/>
              </a:solidFill>
            </a:endParaRPr>
          </a:p>
        </p:txBody>
      </p:sp>
      <p:sp>
        <p:nvSpPr>
          <p:cNvPr id="3" name="Content Placeholder 2">
            <a:extLst>
              <a:ext uri="{FF2B5EF4-FFF2-40B4-BE49-F238E27FC236}">
                <a16:creationId xmlns:a16="http://schemas.microsoft.com/office/drawing/2014/main" id="{DA46F221-7CC5-49F4-ADF8-98590DD7F057}"/>
              </a:ext>
            </a:extLst>
          </p:cNvPr>
          <p:cNvSpPr>
            <a:spLocks noGrp="1"/>
          </p:cNvSpPr>
          <p:nvPr>
            <p:ph idx="1"/>
          </p:nvPr>
        </p:nvSpPr>
        <p:spPr>
          <a:xfrm>
            <a:off x="673754" y="2160590"/>
            <a:ext cx="3973943" cy="3440110"/>
          </a:xfrm>
        </p:spPr>
        <p:txBody>
          <a:bodyPr>
            <a:normAutofit/>
          </a:bodyPr>
          <a:lstStyle/>
          <a:p>
            <a:r>
              <a:rPr lang="en-GB" dirty="0">
                <a:solidFill>
                  <a:schemeClr val="bg1"/>
                </a:solidFill>
              </a:rPr>
              <a:t>A neural network is a network or circuit of neurons, or in a modern sense, an artificial neural network, composed of artificial neurons or nodes. Thus, a neural network is either a biological neural network, made up of real biological neurons, or an artificial neural network, for solving artificial intelligence (AI) problems. </a:t>
            </a:r>
          </a:p>
        </p:txBody>
      </p:sp>
      <p:pic>
        <p:nvPicPr>
          <p:cNvPr id="4" name="Picture 3">
            <a:extLst>
              <a:ext uri="{FF2B5EF4-FFF2-40B4-BE49-F238E27FC236}">
                <a16:creationId xmlns:a16="http://schemas.microsoft.com/office/drawing/2014/main" id="{5EB31E48-0E6C-4418-8DF5-4B8B88C9357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828060" y="972608"/>
            <a:ext cx="3679382" cy="4900269"/>
          </a:xfrm>
          <a:prstGeom prst="rect">
            <a:avLst/>
          </a:prstGeom>
          <a:noFill/>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5" name="Slide Number Placeholder 4">
            <a:extLst>
              <a:ext uri="{FF2B5EF4-FFF2-40B4-BE49-F238E27FC236}">
                <a16:creationId xmlns:a16="http://schemas.microsoft.com/office/drawing/2014/main" id="{18C099D5-44EB-43E0-B556-52C40E4AF3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79792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66DC-8F76-47F0-8639-5F0628A765E4}"/>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Future</a:t>
            </a:r>
            <a:r>
              <a:rPr lang="en-US" dirty="0"/>
              <a:t> </a:t>
            </a:r>
            <a:r>
              <a:rPr lang="en-US" b="1" dirty="0">
                <a:effectLst>
                  <a:outerShdw blurRad="38100" dist="38100" dir="2700000" algn="tl">
                    <a:srgbClr val="000000">
                      <a:alpha val="43137"/>
                    </a:srgbClr>
                  </a:outerShdw>
                </a:effectLst>
              </a:rPr>
              <a:t>work</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2B0C840C-95C0-4020-A763-DE9FD149D7B6}"/>
              </a:ext>
            </a:extLst>
          </p:cNvPr>
          <p:cNvSpPr>
            <a:spLocks noGrp="1"/>
          </p:cNvSpPr>
          <p:nvPr>
            <p:ph idx="1"/>
          </p:nvPr>
        </p:nvSpPr>
        <p:spPr/>
        <p:txBody>
          <a:bodyPr/>
          <a:lstStyle/>
          <a:p>
            <a:r>
              <a:rPr lang="en-US" dirty="0"/>
              <a:t>Tools to be learnt:</a:t>
            </a:r>
          </a:p>
          <a:p>
            <a:pPr>
              <a:buFont typeface="+mj-lt"/>
              <a:buAutoNum type="arabicPeriod"/>
            </a:pPr>
            <a:r>
              <a:rPr lang="en-US" dirty="0"/>
              <a:t>We need a HDL language to do our chip so we chose Verilog as it is the most widely used language in the market today </a:t>
            </a:r>
          </a:p>
          <a:p>
            <a:pPr>
              <a:buFont typeface="+mj-lt"/>
              <a:buAutoNum type="arabicPeriod"/>
            </a:pPr>
            <a:r>
              <a:rPr lang="en-GB" dirty="0"/>
              <a:t>Questa® Advanced Simulator</a:t>
            </a:r>
          </a:p>
          <a:p>
            <a:pPr>
              <a:buFont typeface="+mj-lt"/>
              <a:buAutoNum type="arabicPeriod"/>
            </a:pPr>
            <a:r>
              <a:rPr lang="en-US" dirty="0"/>
              <a:t>Xlinx which is a third-party ecosystem provide software development environments and embedded platforms that offer a comprehensive set of familiar and powerful tools, libraries, and methodologies. These environments lower your development time while allowing you to create custom hardware accelerators easily and on-demand.</a:t>
            </a:r>
            <a:endParaRPr lang="en-GB" dirty="0"/>
          </a:p>
          <a:p>
            <a:pPr>
              <a:buFont typeface="+mj-lt"/>
              <a:buAutoNum type="arabicPeriod"/>
            </a:pPr>
            <a:endParaRPr lang="en-GB" dirty="0"/>
          </a:p>
          <a:p>
            <a:pPr marL="0" indent="0">
              <a:buNone/>
            </a:pPr>
            <a:endParaRPr lang="en-GB" dirty="0"/>
          </a:p>
          <a:p>
            <a:endParaRPr lang="en-GB" dirty="0"/>
          </a:p>
        </p:txBody>
      </p:sp>
      <p:sp>
        <p:nvSpPr>
          <p:cNvPr id="4" name="Slide Number Placeholder 3">
            <a:extLst>
              <a:ext uri="{FF2B5EF4-FFF2-40B4-BE49-F238E27FC236}">
                <a16:creationId xmlns:a16="http://schemas.microsoft.com/office/drawing/2014/main" id="{A04D8547-72BE-4C41-BBB6-DEBC1E3ED32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860578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703D41-B203-440F-8A57-9FCA21B6F2FE}"/>
              </a:ext>
            </a:extLst>
          </p:cNvPr>
          <p:cNvSpPr>
            <a:spLocks noGrp="1"/>
          </p:cNvSpPr>
          <p:nvPr>
            <p:ph idx="1"/>
          </p:nvPr>
        </p:nvSpPr>
        <p:spPr>
          <a:xfrm>
            <a:off x="677334" y="820133"/>
            <a:ext cx="8596668" cy="5221230"/>
          </a:xfrm>
        </p:spPr>
        <p:txBody>
          <a:bodyPr/>
          <a:lstStyle/>
          <a:p>
            <a:r>
              <a:rPr lang="en-US" dirty="0"/>
              <a:t>Implementation of faster RCNN based neural network</a:t>
            </a:r>
            <a:r>
              <a:rPr lang="en-GB" dirty="0"/>
              <a:t>:</a:t>
            </a:r>
          </a:p>
          <a:p>
            <a:endParaRPr lang="en-US" dirty="0"/>
          </a:p>
        </p:txBody>
      </p:sp>
      <p:pic>
        <p:nvPicPr>
          <p:cNvPr id="4" name="Picture 3">
            <a:extLst>
              <a:ext uri="{FF2B5EF4-FFF2-40B4-BE49-F238E27FC236}">
                <a16:creationId xmlns:a16="http://schemas.microsoft.com/office/drawing/2014/main" id="{61F44882-99DB-46D7-A675-7FA4D72F86B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16341" y="2120490"/>
            <a:ext cx="6058735" cy="3243362"/>
          </a:xfrm>
          <a:prstGeom prst="rect">
            <a:avLst/>
          </a:prstGeom>
          <a:noFill/>
          <a:ln>
            <a:noFill/>
          </a:ln>
        </p:spPr>
      </p:pic>
      <p:sp>
        <p:nvSpPr>
          <p:cNvPr id="2" name="Slide Number Placeholder 1">
            <a:extLst>
              <a:ext uri="{FF2B5EF4-FFF2-40B4-BE49-F238E27FC236}">
                <a16:creationId xmlns:a16="http://schemas.microsoft.com/office/drawing/2014/main" id="{4F13507A-37A1-40E9-A5B1-B6BBCF4ED7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5" name="Oval 4">
            <a:extLst>
              <a:ext uri="{FF2B5EF4-FFF2-40B4-BE49-F238E27FC236}">
                <a16:creationId xmlns:a16="http://schemas.microsoft.com/office/drawing/2014/main" id="{FFAF86B4-E6CD-4973-BDE7-8EFEB9E44414}"/>
              </a:ext>
            </a:extLst>
          </p:cNvPr>
          <p:cNvSpPr/>
          <p:nvPr/>
        </p:nvSpPr>
        <p:spPr>
          <a:xfrm>
            <a:off x="7975076" y="1488141"/>
            <a:ext cx="1626124" cy="14164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25CA06-97B7-427C-B311-7301AABE4BDC}"/>
              </a:ext>
            </a:extLst>
          </p:cNvPr>
          <p:cNvCxnSpPr/>
          <p:nvPr/>
        </p:nvCxnSpPr>
        <p:spPr>
          <a:xfrm flipV="1">
            <a:off x="7100047" y="2366682"/>
            <a:ext cx="875029" cy="259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B568EE2-7959-4173-91F3-D3EE7166B2BB}"/>
              </a:ext>
            </a:extLst>
          </p:cNvPr>
          <p:cNvSpPr txBox="1"/>
          <p:nvPr/>
        </p:nvSpPr>
        <p:spPr>
          <a:xfrm>
            <a:off x="8254738" y="1905017"/>
            <a:ext cx="1066800" cy="923330"/>
          </a:xfrm>
          <a:prstGeom prst="rect">
            <a:avLst/>
          </a:prstGeom>
          <a:noFill/>
        </p:spPr>
        <p:txBody>
          <a:bodyPr wrap="square" rtlCol="0">
            <a:spAutoFit/>
          </a:bodyPr>
          <a:lstStyle/>
          <a:p>
            <a:pPr algn="ctr"/>
            <a:r>
              <a:rPr lang="en-US" dirty="0"/>
              <a:t>Future work</a:t>
            </a:r>
          </a:p>
          <a:p>
            <a:endParaRPr lang="en-US" dirty="0"/>
          </a:p>
        </p:txBody>
      </p:sp>
    </p:spTree>
    <p:extLst>
      <p:ext uri="{BB962C8B-B14F-4D97-AF65-F5344CB8AC3E}">
        <p14:creationId xmlns:p14="http://schemas.microsoft.com/office/powerpoint/2010/main" val="388491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96E7AA-3FD5-4185-80C4-61A7251BA02F}"/>
              </a:ext>
            </a:extLst>
          </p:cNvPr>
          <p:cNvSpPr>
            <a:spLocks noGrp="1"/>
          </p:cNvSpPr>
          <p:nvPr>
            <p:ph idx="1"/>
          </p:nvPr>
        </p:nvSpPr>
        <p:spPr>
          <a:xfrm>
            <a:off x="677334" y="461913"/>
            <a:ext cx="8596668" cy="5579449"/>
          </a:xfrm>
        </p:spPr>
        <p:txBody>
          <a:bodyPr/>
          <a:lstStyle/>
          <a:p>
            <a:r>
              <a:rPr lang="en-GB" dirty="0"/>
              <a:t>Start the implementation of the chip using the Questa and Xlinx tool </a:t>
            </a:r>
          </a:p>
        </p:txBody>
      </p:sp>
      <p:pic>
        <p:nvPicPr>
          <p:cNvPr id="4" name="Picture 3">
            <a:extLst>
              <a:ext uri="{FF2B5EF4-FFF2-40B4-BE49-F238E27FC236}">
                <a16:creationId xmlns:a16="http://schemas.microsoft.com/office/drawing/2014/main" id="{1E8A77B3-D632-4187-ACE7-1E812EBCB95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63440" y="1168531"/>
            <a:ext cx="4286250" cy="5105400"/>
          </a:xfrm>
          <a:prstGeom prst="rect">
            <a:avLst/>
          </a:prstGeom>
          <a:noFill/>
          <a:ln>
            <a:noFill/>
          </a:ln>
        </p:spPr>
      </p:pic>
      <p:sp>
        <p:nvSpPr>
          <p:cNvPr id="2" name="Slide Number Placeholder 1">
            <a:extLst>
              <a:ext uri="{FF2B5EF4-FFF2-40B4-BE49-F238E27FC236}">
                <a16:creationId xmlns:a16="http://schemas.microsoft.com/office/drawing/2014/main" id="{007AB929-325C-44DB-98F3-5B229CBA490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977554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2E53-8ACF-4041-8923-6859F67D1CCE}"/>
              </a:ext>
            </a:extLst>
          </p:cNvPr>
          <p:cNvSpPr>
            <a:spLocks noGrp="1"/>
          </p:cNvSpPr>
          <p:nvPr>
            <p:ph type="title"/>
          </p:nvPr>
        </p:nvSpPr>
        <p:spPr>
          <a:xfrm>
            <a:off x="724468" y="2768600"/>
            <a:ext cx="8596668" cy="1320800"/>
          </a:xfrm>
        </p:spPr>
        <p:txBody>
          <a:bodyPr>
            <a:noAutofit/>
          </a:bodyPr>
          <a:lstStyle/>
          <a:p>
            <a:pPr algn="ctr"/>
            <a:r>
              <a:rPr lang="en-US" sz="7200" b="1" dirty="0">
                <a:effectLst>
                  <a:outerShdw blurRad="38100" dist="38100" dir="2700000" algn="tl">
                    <a:srgbClr val="000000">
                      <a:alpha val="43137"/>
                    </a:srgbClr>
                  </a:outerShdw>
                </a:effectLst>
              </a:rPr>
              <a:t>Any</a:t>
            </a:r>
            <a:r>
              <a:rPr lang="en-US" sz="7200" dirty="0"/>
              <a:t> </a:t>
            </a:r>
            <a:r>
              <a:rPr lang="en-US" sz="7200" b="1" dirty="0">
                <a:effectLst>
                  <a:outerShdw blurRad="38100" dist="38100" dir="2700000" algn="tl">
                    <a:srgbClr val="000000">
                      <a:alpha val="43137"/>
                    </a:srgbClr>
                  </a:outerShdw>
                </a:effectLst>
              </a:rPr>
              <a:t>Questions?</a:t>
            </a:r>
            <a:br>
              <a:rPr lang="en-US" b="1" dirty="0">
                <a:effectLst>
                  <a:outerShdw blurRad="38100" dist="38100" dir="2700000" algn="tl">
                    <a:srgbClr val="000000">
                      <a:alpha val="43137"/>
                    </a:srgbClr>
                  </a:outerShdw>
                </a:effectLst>
              </a:rPr>
            </a:br>
            <a:endParaRPr lang="en-GB" b="1" dirty="0">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2096C7B6-AC99-4BF8-83ED-EA8D378783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377869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82530" y="236223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Thank </a:t>
            </a:r>
            <a:r>
              <a:rPr lang="en-US" sz="6000" dirty="0">
                <a:solidFill>
                  <a:srgbClr val="90C226">
                    <a:lumMod val="60000"/>
                    <a:lumOff val="40000"/>
                  </a:srgbClr>
                </a:solidFill>
                <a:latin typeface="Trebuchet MS" panose="020B0603020202020204"/>
              </a:rPr>
              <a:t>You</a:t>
            </a:r>
            <a:endPar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1389699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807170" y="230889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Problem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90353167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theme/theme1.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5.xml><?xml version="1.0" encoding="utf-8"?>
<a:theme xmlns:a="http://schemas.openxmlformats.org/drawingml/2006/main" name="3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6.xml><?xml version="1.0" encoding="utf-8"?>
<a:theme xmlns:a="http://schemas.openxmlformats.org/drawingml/2006/main" name="4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themeOverride>
</file>

<file path=ppt/theme/themeOverride2.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themeOverride>
</file>

<file path=docProps/app.xml><?xml version="1.0" encoding="utf-8"?>
<Properties xmlns="http://schemas.openxmlformats.org/officeDocument/2006/extended-properties" xmlns:vt="http://schemas.openxmlformats.org/officeDocument/2006/docPropsVTypes">
  <TotalTime>373</TotalTime>
  <Words>2255</Words>
  <Application>Microsoft Office PowerPoint</Application>
  <PresentationFormat>Widescreen</PresentationFormat>
  <Paragraphs>468</Paragraphs>
  <Slides>84</Slides>
  <Notes>2</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84</vt:i4>
      </vt:variant>
    </vt:vector>
  </HeadingPairs>
  <TitlesOfParts>
    <vt:vector size="97" baseType="lpstr">
      <vt:lpstr>Arial</vt:lpstr>
      <vt:lpstr>Calibri</vt:lpstr>
      <vt:lpstr>Calibri Light</vt:lpstr>
      <vt:lpstr>Cambria Math</vt:lpstr>
      <vt:lpstr>Trebuchet MS</vt:lpstr>
      <vt:lpstr>Wingdings</vt:lpstr>
      <vt:lpstr>Wingdings 3</vt:lpstr>
      <vt:lpstr>1_Facet</vt:lpstr>
      <vt:lpstr>Facet</vt:lpstr>
      <vt:lpstr>1_Office Theme</vt:lpstr>
      <vt:lpstr>2_Facet</vt:lpstr>
      <vt:lpstr>3_Facet</vt:lpstr>
      <vt:lpstr>4_Facet</vt:lpstr>
      <vt:lpstr>Neural Network-based Hardware Implementation for Object Detection in Autonomous Driving</vt:lpstr>
      <vt:lpstr>Agenda: </vt:lpstr>
      <vt:lpstr>PowerPoint Presentation</vt:lpstr>
      <vt:lpstr>Introduction: Autonomous Car</vt:lpstr>
      <vt:lpstr>PowerPoint Presentation</vt:lpstr>
      <vt:lpstr>Introduction: Levels of automation</vt:lpstr>
      <vt:lpstr>Introduction: Autonomous Vehicle System </vt:lpstr>
      <vt:lpstr>Introduction: Neural Networks </vt:lpstr>
      <vt:lpstr>PowerPoint Presentation</vt:lpstr>
      <vt:lpstr>Why do we need neural networks in the project?</vt:lpstr>
      <vt:lpstr>PowerPoint Presentation</vt:lpstr>
      <vt:lpstr>Convolutional neural network for object detection</vt:lpstr>
      <vt:lpstr>PowerPoint Presentation</vt:lpstr>
      <vt:lpstr>Phases of The Project </vt:lpstr>
      <vt:lpstr>PowerPoint Presentation</vt:lpstr>
      <vt:lpstr>Methodology:</vt:lpstr>
      <vt:lpstr>PowerPoint Presentation</vt:lpstr>
      <vt:lpstr>Neural network training </vt:lpstr>
      <vt:lpstr>Supervised Learning  </vt:lpstr>
      <vt:lpstr>Supervised Learning  how to use  </vt:lpstr>
      <vt:lpstr>Unsupervised Learning</vt:lpstr>
      <vt:lpstr>Unsupervised Learning</vt:lpstr>
      <vt:lpstr>Unsupervised Learning</vt:lpstr>
      <vt:lpstr>Supervised vs unsupervised learning </vt:lpstr>
      <vt:lpstr>What are neural networks types </vt:lpstr>
      <vt:lpstr>Recurrent Networks </vt:lpstr>
      <vt:lpstr>Symmetrically Connected Networks </vt:lpstr>
      <vt:lpstr>Feed forward Neural network </vt:lpstr>
      <vt:lpstr>How a neuron operates ?</vt:lpstr>
      <vt:lpstr>Types of activation functions.</vt:lpstr>
      <vt:lpstr>Illustrating two types of activation functions.</vt:lpstr>
      <vt:lpstr>How to initialize the weights at the beginning ?</vt:lpstr>
      <vt:lpstr>How to update the weights ? </vt:lpstr>
      <vt:lpstr>The SoftMax function.</vt:lpstr>
      <vt:lpstr>Loss functions and their types.</vt:lpstr>
      <vt:lpstr>Comparison between two types of loss functions.</vt:lpstr>
      <vt:lpstr>What is CNN and why using it?</vt:lpstr>
      <vt:lpstr>Layers of CNN</vt:lpstr>
      <vt:lpstr>Convolution layer</vt:lpstr>
      <vt:lpstr>Output of the convolution layer </vt:lpstr>
      <vt:lpstr>Pooling layer</vt:lpstr>
      <vt:lpstr>Fully connected layer</vt:lpstr>
      <vt:lpstr>Parameters that affect the Output volume size in a CNN.</vt:lpstr>
      <vt:lpstr>Effect of the number of filters.</vt:lpstr>
      <vt:lpstr>Effect of the stride.</vt:lpstr>
      <vt:lpstr>PowerPoint Presentation</vt:lpstr>
      <vt:lpstr>PowerPoint Presentation</vt:lpstr>
      <vt:lpstr>PowerPoint Presentation</vt:lpstr>
      <vt:lpstr>YOLO (you only look once ) </vt:lpstr>
      <vt:lpstr>YOLO (you only look once ) </vt:lpstr>
      <vt:lpstr>SSD (single shot Detector ) </vt:lpstr>
      <vt:lpstr>R-CNN</vt:lpstr>
      <vt:lpstr>Problems with RCNN </vt:lpstr>
      <vt:lpstr>Fast RCNN</vt:lpstr>
      <vt:lpstr>PowerPoint Presentation</vt:lpstr>
      <vt:lpstr>PowerPoint Presentation</vt:lpstr>
      <vt:lpstr>PowerPoint Presentation</vt:lpstr>
      <vt:lpstr>FASTER R-CNN</vt:lpstr>
      <vt:lpstr>PowerPoint Presentation</vt:lpstr>
      <vt:lpstr>COMPARISON</vt:lpstr>
      <vt:lpstr>PowerPoint Presentation</vt:lpstr>
      <vt:lpstr>Overfitting and underfitting in Neural Networks </vt:lpstr>
      <vt:lpstr>Basic terms to learn the difference </vt:lpstr>
      <vt:lpstr>PowerPoint Presentation</vt:lpstr>
      <vt:lpstr>Underfitting and how to avoid it</vt:lpstr>
      <vt:lpstr>Underfitting and how to avoid it</vt:lpstr>
      <vt:lpstr>Overfitting and how to solve it</vt:lpstr>
      <vt:lpstr>Overfitting and how to solve it</vt:lpstr>
      <vt:lpstr>Overfitting and how to solve it</vt:lpstr>
      <vt:lpstr>Overfitting and how to solve it</vt:lpstr>
      <vt:lpstr>PowerPoint Presentation</vt:lpstr>
      <vt:lpstr>Example of used dataset (“Berkeley Deep Drive BDD100k” ): </vt:lpstr>
      <vt:lpstr>PowerPoint Presentation</vt:lpstr>
      <vt:lpstr>Simulating a neural network</vt:lpstr>
      <vt:lpstr>Layers used:</vt:lpstr>
      <vt:lpstr>Algorithms used</vt:lpstr>
      <vt:lpstr>Results</vt:lpstr>
      <vt:lpstr>Results:</vt:lpstr>
      <vt:lpstr>PowerPoint Presentation</vt:lpstr>
      <vt:lpstr>Future work</vt:lpstr>
      <vt:lpstr>PowerPoint Presentation</vt:lpstr>
      <vt:lpstr>PowerPoint Presentation</vt:lpstr>
      <vt:lpstr>Any 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Network-based Hardware Implementation for Object Detection in Autonomous Driving (Sponsored by Mentor)</dc:title>
  <dc:creator>ahmed yahia</dc:creator>
  <cp:lastModifiedBy>user</cp:lastModifiedBy>
  <cp:revision>35</cp:revision>
  <dcterms:created xsi:type="dcterms:W3CDTF">2020-01-27T14:53:39Z</dcterms:created>
  <dcterms:modified xsi:type="dcterms:W3CDTF">2020-01-28T06:59:58Z</dcterms:modified>
</cp:coreProperties>
</file>